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327" r:id="rId2"/>
    <p:sldId id="272" r:id="rId3"/>
    <p:sldId id="274" r:id="rId4"/>
    <p:sldId id="307" r:id="rId5"/>
    <p:sldId id="326" r:id="rId6"/>
    <p:sldId id="321" r:id="rId7"/>
    <p:sldId id="325" r:id="rId8"/>
    <p:sldId id="318" r:id="rId9"/>
    <p:sldId id="308" r:id="rId10"/>
    <p:sldId id="322" r:id="rId11"/>
    <p:sldId id="323" r:id="rId12"/>
    <p:sldId id="313" r:id="rId13"/>
    <p:sldId id="289" r:id="rId14"/>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67" autoAdjust="0"/>
    <p:restoredTop sz="81873" autoAdjust="0"/>
  </p:normalViewPr>
  <p:slideViewPr>
    <p:cSldViewPr showGuides="1">
      <p:cViewPr varScale="1">
        <p:scale>
          <a:sx n="89" d="100"/>
          <a:sy n="89" d="100"/>
        </p:scale>
        <p:origin x="-114" y="-468"/>
      </p:cViewPr>
      <p:guideLst>
        <p:guide orient="horz" pos="624"/>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79" d="100"/>
          <a:sy n="79" d="100"/>
        </p:scale>
        <p:origin x="-1998" y="-102"/>
      </p:cViewPr>
      <p:guideLst>
        <p:guide orient="horz" pos="2620"/>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5BEAB9-46D5-4B1F-83D3-919749EE2EE8}" type="doc">
      <dgm:prSet loTypeId="urn:microsoft.com/office/officeart/2005/8/layout/venn1" loCatId="relationship" qsTypeId="urn:microsoft.com/office/officeart/2005/8/quickstyle/3d4" qsCatId="3D" csTypeId="urn:microsoft.com/office/officeart/2005/8/colors/colorful1#1" csCatId="colorful" phldr="1"/>
      <dgm:spPr/>
    </dgm:pt>
    <dgm:pt modelId="{0327632C-E8EC-48D5-81D1-E20CB5D2AB8E}">
      <dgm:prSet phldrT="[Text]"/>
      <dgm:spPr/>
      <dgm:t>
        <a:bodyPr/>
        <a:lstStyle/>
        <a:p>
          <a:endParaRPr lang="en-US" b="1" dirty="0"/>
        </a:p>
      </dgm:t>
    </dgm:pt>
    <dgm:pt modelId="{7C70AD9E-751F-47F4-9162-7EED0812CB95}" type="parTrans" cxnId="{9AAE4FD7-A6D1-4235-AB4C-DFF91BF9CAA4}">
      <dgm:prSet/>
      <dgm:spPr/>
      <dgm:t>
        <a:bodyPr/>
        <a:lstStyle/>
        <a:p>
          <a:endParaRPr lang="en-US"/>
        </a:p>
      </dgm:t>
    </dgm:pt>
    <dgm:pt modelId="{5AC1C86D-78BB-4549-AD3A-29D7205BD40B}" type="sibTrans" cxnId="{9AAE4FD7-A6D1-4235-AB4C-DFF91BF9CAA4}">
      <dgm:prSet/>
      <dgm:spPr/>
      <dgm:t>
        <a:bodyPr/>
        <a:lstStyle/>
        <a:p>
          <a:endParaRPr lang="en-US"/>
        </a:p>
      </dgm:t>
    </dgm:pt>
    <dgm:pt modelId="{ED300F7E-7D3F-4620-A1BC-CBF4D6162CF4}">
      <dgm:prSet phldrT="[Text]"/>
      <dgm:spPr/>
      <dgm:t>
        <a:bodyPr/>
        <a:lstStyle/>
        <a:p>
          <a:endParaRPr lang="en-US" b="1" dirty="0"/>
        </a:p>
      </dgm:t>
    </dgm:pt>
    <dgm:pt modelId="{26FBDC3E-F579-40B5-A8DD-0EC19D397ED6}" type="parTrans" cxnId="{33FE2374-87BD-4680-85CF-F5FE796A5ED6}">
      <dgm:prSet/>
      <dgm:spPr/>
      <dgm:t>
        <a:bodyPr/>
        <a:lstStyle/>
        <a:p>
          <a:endParaRPr lang="en-US"/>
        </a:p>
      </dgm:t>
    </dgm:pt>
    <dgm:pt modelId="{CB7C95E9-10BA-40B1-827D-2E335410DE75}" type="sibTrans" cxnId="{33FE2374-87BD-4680-85CF-F5FE796A5ED6}">
      <dgm:prSet/>
      <dgm:spPr/>
      <dgm:t>
        <a:bodyPr/>
        <a:lstStyle/>
        <a:p>
          <a:endParaRPr lang="en-US"/>
        </a:p>
      </dgm:t>
    </dgm:pt>
    <dgm:pt modelId="{BAA7B25A-DCA0-4B90-84C7-E80A631B16D7}">
      <dgm:prSet phldrT="[Text]"/>
      <dgm:spPr/>
      <dgm:t>
        <a:bodyPr/>
        <a:lstStyle/>
        <a:p>
          <a:endParaRPr lang="en-US" b="1" dirty="0"/>
        </a:p>
      </dgm:t>
    </dgm:pt>
    <dgm:pt modelId="{95AF4AAB-048E-480F-B5C7-EB41A1A6D96C}" type="parTrans" cxnId="{DCC56370-22B1-4A8C-BC91-CD79EECAB910}">
      <dgm:prSet/>
      <dgm:spPr/>
      <dgm:t>
        <a:bodyPr/>
        <a:lstStyle/>
        <a:p>
          <a:endParaRPr lang="en-US"/>
        </a:p>
      </dgm:t>
    </dgm:pt>
    <dgm:pt modelId="{56C8F44D-F3A7-419C-8CBD-BCE83A147456}" type="sibTrans" cxnId="{DCC56370-22B1-4A8C-BC91-CD79EECAB910}">
      <dgm:prSet/>
      <dgm:spPr/>
      <dgm:t>
        <a:bodyPr/>
        <a:lstStyle/>
        <a:p>
          <a:endParaRPr lang="en-US"/>
        </a:p>
      </dgm:t>
    </dgm:pt>
    <dgm:pt modelId="{4BCBDE4A-EAAD-4165-AD4D-BF6B19FC2369}" type="pres">
      <dgm:prSet presAssocID="{DD5BEAB9-46D5-4B1F-83D3-919749EE2EE8}" presName="compositeShape" presStyleCnt="0">
        <dgm:presLayoutVars>
          <dgm:chMax val="7"/>
          <dgm:dir/>
          <dgm:resizeHandles val="exact"/>
        </dgm:presLayoutVars>
      </dgm:prSet>
      <dgm:spPr/>
    </dgm:pt>
    <dgm:pt modelId="{018F1447-FC0A-4E1A-A84C-A9E8C245BE3E}" type="pres">
      <dgm:prSet presAssocID="{0327632C-E8EC-48D5-81D1-E20CB5D2AB8E}" presName="circ1" presStyleLbl="vennNode1" presStyleIdx="0" presStyleCnt="3" custLinFactNeighborX="35158" custLinFactNeighborY="-5392"/>
      <dgm:spPr/>
      <dgm:t>
        <a:bodyPr/>
        <a:lstStyle/>
        <a:p>
          <a:endParaRPr lang="en-US"/>
        </a:p>
      </dgm:t>
    </dgm:pt>
    <dgm:pt modelId="{18594B78-03ED-420C-896D-AC960E0083C0}" type="pres">
      <dgm:prSet presAssocID="{0327632C-E8EC-48D5-81D1-E20CB5D2AB8E}" presName="circ1Tx" presStyleLbl="revTx" presStyleIdx="0" presStyleCnt="0">
        <dgm:presLayoutVars>
          <dgm:chMax val="0"/>
          <dgm:chPref val="0"/>
          <dgm:bulletEnabled val="1"/>
        </dgm:presLayoutVars>
      </dgm:prSet>
      <dgm:spPr/>
      <dgm:t>
        <a:bodyPr/>
        <a:lstStyle/>
        <a:p>
          <a:endParaRPr lang="en-US"/>
        </a:p>
      </dgm:t>
    </dgm:pt>
    <dgm:pt modelId="{F0D92C32-1E4E-4FFF-B109-B23A7E9132D7}" type="pres">
      <dgm:prSet presAssocID="{ED300F7E-7D3F-4620-A1BC-CBF4D6162CF4}" presName="circ2" presStyleLbl="vennNode1" presStyleIdx="1" presStyleCnt="3" custLinFactNeighborX="0" custLinFactNeighborY="18191"/>
      <dgm:spPr/>
      <dgm:t>
        <a:bodyPr/>
        <a:lstStyle/>
        <a:p>
          <a:endParaRPr lang="en-US"/>
        </a:p>
      </dgm:t>
    </dgm:pt>
    <dgm:pt modelId="{070F5A2A-37A5-4C6C-B9C0-B5332ED2A86E}" type="pres">
      <dgm:prSet presAssocID="{ED300F7E-7D3F-4620-A1BC-CBF4D6162CF4}" presName="circ2Tx" presStyleLbl="revTx" presStyleIdx="0" presStyleCnt="0">
        <dgm:presLayoutVars>
          <dgm:chMax val="0"/>
          <dgm:chPref val="0"/>
          <dgm:bulletEnabled val="1"/>
        </dgm:presLayoutVars>
      </dgm:prSet>
      <dgm:spPr/>
      <dgm:t>
        <a:bodyPr/>
        <a:lstStyle/>
        <a:p>
          <a:endParaRPr lang="en-US"/>
        </a:p>
      </dgm:t>
    </dgm:pt>
    <dgm:pt modelId="{4C8F7E72-55CB-43A6-8950-97AE40FA0CE9}" type="pres">
      <dgm:prSet presAssocID="{BAA7B25A-DCA0-4B90-84C7-E80A631B16D7}" presName="circ3" presStyleLbl="vennNode1" presStyleIdx="2" presStyleCnt="3" custLinFactNeighborY="-24292"/>
      <dgm:spPr/>
      <dgm:t>
        <a:bodyPr/>
        <a:lstStyle/>
        <a:p>
          <a:endParaRPr lang="en-US"/>
        </a:p>
      </dgm:t>
    </dgm:pt>
    <dgm:pt modelId="{C5764B58-BCC3-4EB0-A72A-AA7245561853}" type="pres">
      <dgm:prSet presAssocID="{BAA7B25A-DCA0-4B90-84C7-E80A631B16D7}" presName="circ3Tx" presStyleLbl="revTx" presStyleIdx="0" presStyleCnt="0">
        <dgm:presLayoutVars>
          <dgm:chMax val="0"/>
          <dgm:chPref val="0"/>
          <dgm:bulletEnabled val="1"/>
        </dgm:presLayoutVars>
      </dgm:prSet>
      <dgm:spPr/>
      <dgm:t>
        <a:bodyPr/>
        <a:lstStyle/>
        <a:p>
          <a:endParaRPr lang="en-US"/>
        </a:p>
      </dgm:t>
    </dgm:pt>
  </dgm:ptLst>
  <dgm:cxnLst>
    <dgm:cxn modelId="{63592857-5B17-482F-A5D4-FF0566E350D1}" type="presOf" srcId="{ED300F7E-7D3F-4620-A1BC-CBF4D6162CF4}" destId="{070F5A2A-37A5-4C6C-B9C0-B5332ED2A86E}" srcOrd="1" destOrd="0" presId="urn:microsoft.com/office/officeart/2005/8/layout/venn1"/>
    <dgm:cxn modelId="{DCC56370-22B1-4A8C-BC91-CD79EECAB910}" srcId="{DD5BEAB9-46D5-4B1F-83D3-919749EE2EE8}" destId="{BAA7B25A-DCA0-4B90-84C7-E80A631B16D7}" srcOrd="2" destOrd="0" parTransId="{95AF4AAB-048E-480F-B5C7-EB41A1A6D96C}" sibTransId="{56C8F44D-F3A7-419C-8CBD-BCE83A147456}"/>
    <dgm:cxn modelId="{CAB10012-A28D-4993-A567-80FF2D4FFDF4}" type="presOf" srcId="{DD5BEAB9-46D5-4B1F-83D3-919749EE2EE8}" destId="{4BCBDE4A-EAAD-4165-AD4D-BF6B19FC2369}" srcOrd="0" destOrd="0" presId="urn:microsoft.com/office/officeart/2005/8/layout/venn1"/>
    <dgm:cxn modelId="{F4B6A5FD-ACD4-4818-9342-62655D45EE41}" type="presOf" srcId="{BAA7B25A-DCA0-4B90-84C7-E80A631B16D7}" destId="{4C8F7E72-55CB-43A6-8950-97AE40FA0CE9}" srcOrd="0" destOrd="0" presId="urn:microsoft.com/office/officeart/2005/8/layout/venn1"/>
    <dgm:cxn modelId="{52DA1ECD-6001-4DA0-A097-007A490351B7}" type="presOf" srcId="{BAA7B25A-DCA0-4B90-84C7-E80A631B16D7}" destId="{C5764B58-BCC3-4EB0-A72A-AA7245561853}" srcOrd="1" destOrd="0" presId="urn:microsoft.com/office/officeart/2005/8/layout/venn1"/>
    <dgm:cxn modelId="{9AAE4FD7-A6D1-4235-AB4C-DFF91BF9CAA4}" srcId="{DD5BEAB9-46D5-4B1F-83D3-919749EE2EE8}" destId="{0327632C-E8EC-48D5-81D1-E20CB5D2AB8E}" srcOrd="0" destOrd="0" parTransId="{7C70AD9E-751F-47F4-9162-7EED0812CB95}" sibTransId="{5AC1C86D-78BB-4549-AD3A-29D7205BD40B}"/>
    <dgm:cxn modelId="{E247DE68-32D1-4CC6-95CC-91241B5A00F1}" type="presOf" srcId="{0327632C-E8EC-48D5-81D1-E20CB5D2AB8E}" destId="{18594B78-03ED-420C-896D-AC960E0083C0}" srcOrd="1" destOrd="0" presId="urn:microsoft.com/office/officeart/2005/8/layout/venn1"/>
    <dgm:cxn modelId="{F01DE70E-1DE2-4076-A749-4B3AEB3B75E3}" type="presOf" srcId="{ED300F7E-7D3F-4620-A1BC-CBF4D6162CF4}" destId="{F0D92C32-1E4E-4FFF-B109-B23A7E9132D7}" srcOrd="0" destOrd="0" presId="urn:microsoft.com/office/officeart/2005/8/layout/venn1"/>
    <dgm:cxn modelId="{33FE2374-87BD-4680-85CF-F5FE796A5ED6}" srcId="{DD5BEAB9-46D5-4B1F-83D3-919749EE2EE8}" destId="{ED300F7E-7D3F-4620-A1BC-CBF4D6162CF4}" srcOrd="1" destOrd="0" parTransId="{26FBDC3E-F579-40B5-A8DD-0EC19D397ED6}" sibTransId="{CB7C95E9-10BA-40B1-827D-2E335410DE75}"/>
    <dgm:cxn modelId="{FD1CD744-F6ED-4907-A09D-01608A04DE4B}" type="presOf" srcId="{0327632C-E8EC-48D5-81D1-E20CB5D2AB8E}" destId="{018F1447-FC0A-4E1A-A84C-A9E8C245BE3E}" srcOrd="0" destOrd="0" presId="urn:microsoft.com/office/officeart/2005/8/layout/venn1"/>
    <dgm:cxn modelId="{7DD35655-2B87-4F91-AD58-D9DD4C14D5F5}" type="presParOf" srcId="{4BCBDE4A-EAAD-4165-AD4D-BF6B19FC2369}" destId="{018F1447-FC0A-4E1A-A84C-A9E8C245BE3E}" srcOrd="0" destOrd="0" presId="urn:microsoft.com/office/officeart/2005/8/layout/venn1"/>
    <dgm:cxn modelId="{10AB6D6B-26C1-437F-8D11-7016888C9761}" type="presParOf" srcId="{4BCBDE4A-EAAD-4165-AD4D-BF6B19FC2369}" destId="{18594B78-03ED-420C-896D-AC960E0083C0}" srcOrd="1" destOrd="0" presId="urn:microsoft.com/office/officeart/2005/8/layout/venn1"/>
    <dgm:cxn modelId="{60EC1347-CC32-44E0-8D72-BC23E67F4331}" type="presParOf" srcId="{4BCBDE4A-EAAD-4165-AD4D-BF6B19FC2369}" destId="{F0D92C32-1E4E-4FFF-B109-B23A7E9132D7}" srcOrd="2" destOrd="0" presId="urn:microsoft.com/office/officeart/2005/8/layout/venn1"/>
    <dgm:cxn modelId="{A9F7D4E3-B3C0-467B-9AFC-F19D4FC8B921}" type="presParOf" srcId="{4BCBDE4A-EAAD-4165-AD4D-BF6B19FC2369}" destId="{070F5A2A-37A5-4C6C-B9C0-B5332ED2A86E}" srcOrd="3" destOrd="0" presId="urn:microsoft.com/office/officeart/2005/8/layout/venn1"/>
    <dgm:cxn modelId="{DABE287F-83D2-4415-AC64-4F527D5940E5}" type="presParOf" srcId="{4BCBDE4A-EAAD-4165-AD4D-BF6B19FC2369}" destId="{4C8F7E72-55CB-43A6-8950-97AE40FA0CE9}" srcOrd="4" destOrd="0" presId="urn:microsoft.com/office/officeart/2005/8/layout/venn1"/>
    <dgm:cxn modelId="{040A0225-E26B-4CB0-A10E-014CCAF91D4B}" type="presParOf" srcId="{4BCBDE4A-EAAD-4165-AD4D-BF6B19FC2369}" destId="{C5764B58-BCC3-4EB0-A72A-AA7245561853}" srcOrd="5" destOrd="0" presId="urn:microsoft.com/office/officeart/2005/8/layout/ven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8F1447-FC0A-4E1A-A84C-A9E8C245BE3E}">
      <dsp:nvSpPr>
        <dsp:cNvPr id="0" name=""/>
        <dsp:cNvSpPr/>
      </dsp:nvSpPr>
      <dsp:spPr>
        <a:xfrm>
          <a:off x="1828798" y="328558"/>
          <a:ext cx="2567047" cy="2567047"/>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b="1" kern="1200" dirty="0"/>
        </a:p>
      </dsp:txBody>
      <dsp:txXfrm>
        <a:off x="2171071" y="777792"/>
        <a:ext cx="1882501" cy="1155171"/>
      </dsp:txXfrm>
    </dsp:sp>
    <dsp:sp modelId="{F0D92C32-1E4E-4FFF-B109-B23A7E9132D7}">
      <dsp:nvSpPr>
        <dsp:cNvPr id="0" name=""/>
        <dsp:cNvSpPr/>
      </dsp:nvSpPr>
      <dsp:spPr>
        <a:xfrm>
          <a:off x="1852552" y="2538350"/>
          <a:ext cx="2567047" cy="2567047"/>
        </a:xfrm>
        <a:prstGeom prst="ellipse">
          <a:avLst/>
        </a:prstGeom>
        <a:solidFill>
          <a:schemeClr val="accent3">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b="1" kern="1200" dirty="0"/>
        </a:p>
      </dsp:txBody>
      <dsp:txXfrm>
        <a:off x="2637641" y="3201504"/>
        <a:ext cx="1540228" cy="1411876"/>
      </dsp:txXfrm>
    </dsp:sp>
    <dsp:sp modelId="{4C8F7E72-55CB-43A6-8950-97AE40FA0CE9}">
      <dsp:nvSpPr>
        <dsp:cNvPr id="0" name=""/>
        <dsp:cNvSpPr/>
      </dsp:nvSpPr>
      <dsp:spPr>
        <a:xfrm>
          <a:off x="0" y="1447791"/>
          <a:ext cx="2567047" cy="2567047"/>
        </a:xfrm>
        <a:prstGeom prst="ellipse">
          <a:avLst/>
        </a:prstGeom>
        <a:solidFill>
          <a:schemeClr val="accent4">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b="1" kern="1200" dirty="0"/>
        </a:p>
      </dsp:txBody>
      <dsp:txXfrm>
        <a:off x="241730" y="2110945"/>
        <a:ext cx="1540228" cy="14118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dirty="0"/>
          </a:p>
        </p:txBody>
      </p:sp>
      <p:sp>
        <p:nvSpPr>
          <p:cNvPr id="3" name="Date Placeholder 2"/>
          <p:cNvSpPr>
            <a:spLocks noGrp="1"/>
          </p:cNvSpPr>
          <p:nvPr>
            <p:ph type="dt" sz="quarter" idx="1"/>
          </p:nvPr>
        </p:nvSpPr>
        <p:spPr>
          <a:xfrm>
            <a:off x="3927775" y="0"/>
            <a:ext cx="3004820" cy="461645"/>
          </a:xfrm>
          <a:prstGeom prst="rect">
            <a:avLst/>
          </a:prstGeom>
        </p:spPr>
        <p:txBody>
          <a:bodyPr vert="horz" lIns="92382" tIns="46191" rIns="92382" bIns="46191" rtlCol="0"/>
          <a:lstStyle>
            <a:lvl1pPr algn="r">
              <a:defRPr sz="1200"/>
            </a:lvl1pPr>
          </a:lstStyle>
          <a:p>
            <a:fld id="{B9408613-8B30-4656-A38A-2B6B3C4255AD}" type="datetimeFigureOut">
              <a:rPr lang="en-US" smtClean="0"/>
              <a:pPr/>
              <a:t>1/12/2015</a:t>
            </a:fld>
            <a:endParaRPr lang="en-US" dirty="0"/>
          </a:p>
        </p:txBody>
      </p:sp>
      <p:sp>
        <p:nvSpPr>
          <p:cNvPr id="4" name="Footer Placeholder 3"/>
          <p:cNvSpPr>
            <a:spLocks noGrp="1"/>
          </p:cNvSpPr>
          <p:nvPr>
            <p:ph type="ftr" sz="quarter" idx="2"/>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775" y="8769653"/>
            <a:ext cx="3004820" cy="461645"/>
          </a:xfrm>
          <a:prstGeom prst="rect">
            <a:avLst/>
          </a:prstGeom>
        </p:spPr>
        <p:txBody>
          <a:bodyPr vert="horz" lIns="92382" tIns="46191" rIns="92382" bIns="46191" rtlCol="0" anchor="b"/>
          <a:lstStyle>
            <a:lvl1pPr algn="r">
              <a:defRPr sz="1200"/>
            </a:lvl1pPr>
          </a:lstStyle>
          <a:p>
            <a:fld id="{3B7A348E-4295-4827-9E2A-B457058CD202}" type="slidenum">
              <a:rPr lang="en-US" smtClean="0"/>
              <a:pPr/>
              <a:t>‹#›</a:t>
            </a:fld>
            <a:endParaRPr lang="en-US" dirty="0"/>
          </a:p>
        </p:txBody>
      </p:sp>
    </p:spTree>
    <p:extLst>
      <p:ext uri="{BB962C8B-B14F-4D97-AF65-F5344CB8AC3E}">
        <p14:creationId xmlns="" xmlns:p14="http://schemas.microsoft.com/office/powerpoint/2010/main" val="3436379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r>
              <a:rPr lang="en-US" dirty="0" smtClean="0"/>
              <a:t>Kentucky Development Conference</a:t>
            </a:r>
          </a:p>
          <a:p>
            <a:r>
              <a:rPr lang="en-US" dirty="0" smtClean="0"/>
              <a:t>Texas Update 2013</a:t>
            </a:r>
            <a:endParaRPr lang="en-US" dirty="0"/>
          </a:p>
        </p:txBody>
      </p:sp>
      <p:sp>
        <p:nvSpPr>
          <p:cNvPr id="3" name="Date Placeholder 2"/>
          <p:cNvSpPr>
            <a:spLocks noGrp="1"/>
          </p:cNvSpPr>
          <p:nvPr>
            <p:ph type="dt" idx="1"/>
          </p:nvPr>
        </p:nvSpPr>
        <p:spPr>
          <a:xfrm>
            <a:off x="3927775" y="0"/>
            <a:ext cx="3004820" cy="461645"/>
          </a:xfrm>
          <a:prstGeom prst="rect">
            <a:avLst/>
          </a:prstGeom>
        </p:spPr>
        <p:txBody>
          <a:bodyPr vert="horz" lIns="92382" tIns="46191" rIns="92382" bIns="46191" rtlCol="0"/>
          <a:lstStyle>
            <a:lvl1pPr algn="r">
              <a:defRPr sz="1200"/>
            </a:lvl1pPr>
          </a:lstStyle>
          <a:p>
            <a:r>
              <a:rPr lang="en-US" dirty="0" smtClean="0"/>
              <a:t>10/10/2013</a:t>
            </a:r>
            <a:endParaRPr lang="en-US" dirty="0"/>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82" tIns="46191" rIns="92382" bIns="46191" rtlCol="0" anchor="ctr"/>
          <a:lstStyle/>
          <a:p>
            <a:endParaRPr lang="en-US" dirty="0"/>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82" tIns="46191" rIns="92382" bIns="4619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769653"/>
            <a:ext cx="3004820" cy="461645"/>
          </a:xfrm>
          <a:prstGeom prst="rect">
            <a:avLst/>
          </a:prstGeom>
        </p:spPr>
        <p:txBody>
          <a:bodyPr vert="horz" lIns="92382" tIns="46191" rIns="92382" bIns="4619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82" tIns="46191" rIns="92382" bIns="46191" rtlCol="0" anchor="b"/>
          <a:lstStyle>
            <a:lvl1pPr algn="r">
              <a:defRPr sz="1600"/>
            </a:lvl1pPr>
          </a:lstStyle>
          <a:p>
            <a:fld id="{0F3ADC9E-1D9A-4A49-A2BC-2B1F28E63AD6}" type="slidenum">
              <a:rPr lang="en-US" smtClean="0"/>
              <a:pPr/>
              <a:t>‹#›</a:t>
            </a:fld>
            <a:endParaRPr lang="en-US" dirty="0"/>
          </a:p>
        </p:txBody>
      </p:sp>
    </p:spTree>
    <p:extLst>
      <p:ext uri="{BB962C8B-B14F-4D97-AF65-F5344CB8AC3E}">
        <p14:creationId xmlns="" xmlns:p14="http://schemas.microsoft.com/office/powerpoint/2010/main" val="3001415937"/>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81100" y="4385628"/>
            <a:ext cx="5059680" cy="4345622"/>
          </a:xfrm>
        </p:spPr>
        <p:txBody>
          <a:bodyPr>
            <a:normAutofit/>
          </a:bodyPr>
          <a:lstStyle/>
          <a:p>
            <a:pPr marL="228600" indent="-228600">
              <a:spcAft>
                <a:spcPts val="1200"/>
              </a:spcAft>
              <a:buFont typeface="Arial" pitchFamily="34" charset="0"/>
              <a:buChar char="•"/>
              <a:tabLst>
                <a:tab pos="288925" algn="l"/>
              </a:tabLst>
            </a:pPr>
            <a:r>
              <a:rPr lang="en-US" dirty="0" smtClean="0"/>
              <a:t>Welcome and Introductory comments</a:t>
            </a:r>
          </a:p>
          <a:p>
            <a:pPr marL="228600" indent="-228600">
              <a:spcAft>
                <a:spcPts val="1200"/>
              </a:spcAft>
              <a:buFont typeface="Arial" pitchFamily="34" charset="0"/>
              <a:buChar char="•"/>
              <a:tabLst>
                <a:tab pos="288925" algn="l"/>
              </a:tabLst>
            </a:pPr>
            <a:r>
              <a:rPr lang="en-US" dirty="0" smtClean="0"/>
              <a:t>(Ask all participants to do self introductions).</a:t>
            </a:r>
          </a:p>
          <a:p>
            <a:pPr>
              <a:tabLst>
                <a:tab pos="288925" algn="l"/>
              </a:tabLst>
            </a:pPr>
            <a:endParaRPr lang="en-US" dirty="0" smtClean="0"/>
          </a:p>
          <a:p>
            <a:pPr>
              <a:tabLst>
                <a:tab pos="288925" algn="l"/>
              </a:tabLst>
            </a:pPr>
            <a:endParaRPr lang="en-US" dirty="0" smtClean="0"/>
          </a:p>
        </p:txBody>
      </p:sp>
      <p:sp>
        <p:nvSpPr>
          <p:cNvPr id="4" name="Slide Number Placeholder 3"/>
          <p:cNvSpPr>
            <a:spLocks noGrp="1"/>
          </p:cNvSpPr>
          <p:nvPr>
            <p:ph type="sldNum" sz="quarter" idx="10"/>
          </p:nvPr>
        </p:nvSpPr>
        <p:spPr/>
        <p:txBody>
          <a:bodyPr/>
          <a:lstStyle/>
          <a:p>
            <a:fld id="{0F3ADC9E-1D9A-4A49-A2BC-2B1F28E63AD6}" type="slidenum">
              <a:rPr lang="en-US" smtClean="0"/>
              <a:pPr/>
              <a:t>2</a:t>
            </a:fld>
            <a:endParaRPr lang="en-US" dirty="0"/>
          </a:p>
        </p:txBody>
      </p:sp>
      <p:sp>
        <p:nvSpPr>
          <p:cNvPr id="14"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r>
              <a:rPr lang="en-US" dirty="0" smtClean="0"/>
              <a:t>I-69 Alliance Update</a:t>
            </a:r>
            <a:endParaRPr lang="en-US" dirty="0"/>
          </a:p>
        </p:txBody>
      </p:sp>
      <p:sp>
        <p:nvSpPr>
          <p:cNvPr id="15" name="Date Placeholder 2"/>
          <p:cNvSpPr>
            <a:spLocks noGrp="1"/>
          </p:cNvSpPr>
          <p:nvPr>
            <p:ph type="dt" idx="1"/>
          </p:nvPr>
        </p:nvSpPr>
        <p:spPr>
          <a:xfrm>
            <a:off x="3927775" y="0"/>
            <a:ext cx="3004820" cy="461645"/>
          </a:xfrm>
          <a:prstGeom prst="rect">
            <a:avLst/>
          </a:prstGeom>
        </p:spPr>
        <p:txBody>
          <a:bodyPr vert="horz" lIns="92382" tIns="46191" rIns="92382" bIns="46191" rtlCol="0"/>
          <a:lstStyle>
            <a:lvl1pPr algn="r">
              <a:defRPr sz="1200"/>
            </a:lvl1pPr>
          </a:lstStyle>
          <a:p>
            <a:r>
              <a:rPr lang="en-US" dirty="0" smtClean="0"/>
              <a:t>January 2015</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28700" y="4385628"/>
            <a:ext cx="5029200" cy="4498022"/>
          </a:xfrm>
        </p:spPr>
        <p:txBody>
          <a:bodyPr/>
          <a:lstStyle/>
          <a:p>
            <a:pPr marL="285750" indent="-285750">
              <a:buFont typeface="Arial" panose="020B0604020202020204" pitchFamily="34" charset="0"/>
              <a:buChar char="•"/>
            </a:pPr>
            <a:r>
              <a:rPr lang="en-US" dirty="0" smtClean="0"/>
              <a:t>We like to use the 3-legged stool analogy to describe the model for success in advancing I-69.</a:t>
            </a:r>
          </a:p>
          <a:p>
            <a:pPr marL="285750" indent="-285750">
              <a:buFont typeface="Arial" panose="020B0604020202020204" pitchFamily="34" charset="0"/>
              <a:buChar char="•"/>
            </a:pPr>
            <a:r>
              <a:rPr lang="en-US" dirty="0" smtClean="0"/>
              <a:t>The I-69 Alliance has worked in partnership with TxDOT and the I-69 Advisory and Segments Committees to get us to where we are today on I-69.</a:t>
            </a:r>
          </a:p>
          <a:p>
            <a:pPr marL="285750" indent="-285750">
              <a:buFont typeface="Arial" panose="020B0604020202020204" pitchFamily="34" charset="0"/>
              <a:buChar char="•"/>
            </a:pPr>
            <a:r>
              <a:rPr lang="en-US" dirty="0" smtClean="0"/>
              <a:t>Each partner fills a critical and distinct role.</a:t>
            </a:r>
          </a:p>
          <a:p>
            <a:pPr marL="742950" lvl="1" indent="-285750">
              <a:buFont typeface="Arial" panose="020B0604020202020204" pitchFamily="34" charset="0"/>
              <a:buChar char="•"/>
            </a:pPr>
            <a:r>
              <a:rPr lang="en-US" dirty="0" smtClean="0"/>
              <a:t>Alliance- advocates</a:t>
            </a:r>
          </a:p>
          <a:p>
            <a:pPr marL="742950" lvl="1" indent="-285750">
              <a:buFont typeface="Arial" panose="020B0604020202020204" pitchFamily="34" charset="0"/>
              <a:buChar char="•"/>
            </a:pPr>
            <a:r>
              <a:rPr lang="en-US" dirty="0" smtClean="0"/>
              <a:t>Advisory and Segment Committees – provide grassroots input into project design and prioritization</a:t>
            </a:r>
          </a:p>
          <a:p>
            <a:pPr marL="742950" lvl="1" indent="-285750">
              <a:buFont typeface="Arial" panose="020B0604020202020204" pitchFamily="34" charset="0"/>
              <a:buChar char="•"/>
            </a:pPr>
            <a:r>
              <a:rPr lang="en-US" dirty="0" smtClean="0"/>
              <a:t>TxDOT – Planning, funding and implementation professionals ensuring development of each piece of I-69</a:t>
            </a:r>
          </a:p>
          <a:p>
            <a:pPr marL="285750" indent="-285750">
              <a:buFont typeface="Arial" panose="020B0604020202020204" pitchFamily="34" charset="0"/>
              <a:buChar char="•"/>
            </a:pPr>
            <a:r>
              <a:rPr lang="en-US" dirty="0" smtClean="0"/>
              <a:t>Strong support from local, state and federal officials – over the course of 20 years with considerable turn-over.  Requires ongoing work to inform and empower these officials to help advance I-69.</a:t>
            </a:r>
            <a:endParaRPr lang="en-US" dirty="0"/>
          </a:p>
        </p:txBody>
      </p:sp>
      <p:sp>
        <p:nvSpPr>
          <p:cNvPr id="4" name="Slide Number Placeholder 3"/>
          <p:cNvSpPr>
            <a:spLocks noGrp="1"/>
          </p:cNvSpPr>
          <p:nvPr>
            <p:ph type="sldNum" sz="quarter" idx="10"/>
          </p:nvPr>
        </p:nvSpPr>
        <p:spPr/>
        <p:txBody>
          <a:bodyPr/>
          <a:lstStyle/>
          <a:p>
            <a:fld id="{0F3ADC9E-1D9A-4A49-A2BC-2B1F28E63AD6}" type="slidenum">
              <a:rPr lang="en-US" smtClean="0"/>
              <a:pPr/>
              <a:t>11</a:t>
            </a:fld>
            <a:endParaRPr lang="en-US" dirty="0"/>
          </a:p>
        </p:txBody>
      </p:sp>
    </p:spTree>
    <p:extLst>
      <p:ext uri="{BB962C8B-B14F-4D97-AF65-F5344CB8AC3E}">
        <p14:creationId xmlns="" xmlns:p14="http://schemas.microsoft.com/office/powerpoint/2010/main" val="3428897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smtClean="0"/>
              <a:t>So what’s the key to getting I-69 built?</a:t>
            </a:r>
          </a:p>
          <a:p>
            <a:pPr marL="285750" lvl="0" indent="-285750">
              <a:buFont typeface="Arial" panose="020B0604020202020204" pitchFamily="34" charset="0"/>
              <a:buChar char="•"/>
            </a:pPr>
            <a:r>
              <a:rPr lang="en-US" dirty="0" smtClean="0"/>
              <a:t>Success starts at the local level. </a:t>
            </a:r>
            <a:r>
              <a:rPr lang="en-US" dirty="0"/>
              <a:t>Time and time again we are seeing that when local leaders unite and take the initiative in the planning and financing of I-69, things happen – good things happen and projects move forward</a:t>
            </a:r>
            <a:r>
              <a:rPr lang="en-US" dirty="0" smtClean="0"/>
              <a:t>.  </a:t>
            </a:r>
          </a:p>
          <a:p>
            <a:pPr marL="285750" lvl="0" indent="-285750">
              <a:buFont typeface="Arial" panose="020B0604020202020204" pitchFamily="34" charset="0"/>
              <a:buChar char="•"/>
            </a:pPr>
            <a:r>
              <a:rPr lang="en-US" dirty="0" smtClean="0"/>
              <a:t>Several </a:t>
            </a:r>
            <a:r>
              <a:rPr lang="en-US" dirty="0"/>
              <a:t>I-69 communities – such as Harrison County and the City of </a:t>
            </a:r>
            <a:r>
              <a:rPr lang="en-US" dirty="0" smtClean="0"/>
              <a:t>Marshall as well as Lufkin and Nacogdoches, </a:t>
            </a:r>
            <a:r>
              <a:rPr lang="en-US" dirty="0"/>
              <a:t>have undertaken very focused planning for localized routing of I-69.  This is the first big step to getting pieces of I-69 in the pipeline for project construction.  </a:t>
            </a:r>
            <a:endParaRPr lang="en-US" dirty="0" smtClean="0"/>
          </a:p>
          <a:p>
            <a:pPr marL="285750" lvl="0" indent="-285750">
              <a:buFont typeface="Arial" panose="020B0604020202020204" pitchFamily="34" charset="0"/>
              <a:buChar char="•"/>
            </a:pPr>
            <a:r>
              <a:rPr lang="en-US" dirty="0" smtClean="0"/>
              <a:t>Other </a:t>
            </a:r>
            <a:r>
              <a:rPr lang="en-US" dirty="0"/>
              <a:t>communities like Laredo and El Campo are forming transportation reinvestment zones or TRZ’s as a way to generate local funding to match state funding for the development of I-69.  </a:t>
            </a:r>
            <a:endParaRPr lang="en-US" dirty="0" smtClean="0"/>
          </a:p>
          <a:p>
            <a:pPr marL="285750" lvl="0" indent="-285750">
              <a:buFont typeface="Arial" panose="020B0604020202020204" pitchFamily="34" charset="0"/>
              <a:buChar char="•"/>
            </a:pPr>
            <a:r>
              <a:rPr lang="en-US" dirty="0" smtClean="0"/>
              <a:t>Several I-69 counties have established Regional Mobility Authorities that have facilitated advancement of I-69 projects.</a:t>
            </a:r>
          </a:p>
          <a:p>
            <a:pPr marL="285750" lvl="0" indent="-285750">
              <a:buFont typeface="Arial" panose="020B0604020202020204" pitchFamily="34" charset="0"/>
              <a:buChar char="•"/>
            </a:pPr>
            <a:r>
              <a:rPr lang="en-US" dirty="0" smtClean="0"/>
              <a:t>These local communities are initiating and utilizing innovative project development strategies.  They are also cognizant of how their piece of I-69 is part of the entire I-69 route and work collaboratively contributing towards the ultimate completion of I-69.</a:t>
            </a:r>
            <a:endParaRPr lang="en-US" dirty="0"/>
          </a:p>
        </p:txBody>
      </p:sp>
      <p:sp>
        <p:nvSpPr>
          <p:cNvPr id="4" name="Slide Number Placeholder 3"/>
          <p:cNvSpPr>
            <a:spLocks noGrp="1"/>
          </p:cNvSpPr>
          <p:nvPr>
            <p:ph type="sldNum" sz="quarter" idx="10"/>
          </p:nvPr>
        </p:nvSpPr>
        <p:spPr/>
        <p:txBody>
          <a:bodyPr/>
          <a:lstStyle/>
          <a:p>
            <a:fld id="{0F3ADC9E-1D9A-4A49-A2BC-2B1F28E63AD6}" type="slidenum">
              <a:rPr lang="en-US" smtClean="0"/>
              <a:pPr/>
              <a:t>12</a:t>
            </a:fld>
            <a:endParaRPr lang="en-US" dirty="0"/>
          </a:p>
        </p:txBody>
      </p:sp>
    </p:spTree>
    <p:extLst>
      <p:ext uri="{BB962C8B-B14F-4D97-AF65-F5344CB8AC3E}">
        <p14:creationId xmlns="" xmlns:p14="http://schemas.microsoft.com/office/powerpoint/2010/main" val="3533353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81100" y="4385628"/>
            <a:ext cx="5059680" cy="4269422"/>
          </a:xfrm>
        </p:spPr>
        <p:txBody>
          <a:bodyPr>
            <a:normAutofit/>
          </a:bodyPr>
          <a:lstStyle/>
          <a:p>
            <a:pPr marL="285750" indent="-285750">
              <a:buFont typeface="Arial" panose="020B0604020202020204" pitchFamily="34" charset="0"/>
              <a:buChar char="•"/>
            </a:pPr>
            <a:r>
              <a:rPr lang="en-US" dirty="0" smtClean="0"/>
              <a:t>I am proud to say we are making progress daily in Texas</a:t>
            </a:r>
            <a:r>
              <a:rPr lang="en-US" dirty="0"/>
              <a:t>. We have momentum. </a:t>
            </a:r>
            <a:endParaRPr lang="en-US" dirty="0" smtClean="0"/>
          </a:p>
          <a:p>
            <a:pPr marL="285750" indent="-285750">
              <a:buFont typeface="Arial" panose="020B0604020202020204" pitchFamily="34" charset="0"/>
              <a:buChar char="•"/>
            </a:pPr>
            <a:r>
              <a:rPr lang="en-US" dirty="0" smtClean="0"/>
              <a:t>We have leadership on the Transportation Commission and at every level of  TxDOT ‘s staff that is committed to I-69. </a:t>
            </a:r>
          </a:p>
          <a:p>
            <a:pPr marL="285750" indent="-285750">
              <a:buFont typeface="Arial" panose="020B0604020202020204" pitchFamily="34" charset="0"/>
              <a:buChar char="•"/>
            </a:pPr>
            <a:r>
              <a:rPr lang="en-US" dirty="0" smtClean="0"/>
              <a:t>We have strong support from local communities that recognize the need for and benefits of I-69.</a:t>
            </a:r>
          </a:p>
          <a:p>
            <a:pPr marL="285750" indent="-285750">
              <a:buFont typeface="Arial" panose="020B0604020202020204" pitchFamily="34" charset="0"/>
              <a:buChar char="•"/>
            </a:pPr>
            <a:r>
              <a:rPr lang="en-US" dirty="0" smtClean="0"/>
              <a:t>We have officials both in Washington and Austin that are actively working to support I-69.</a:t>
            </a:r>
          </a:p>
          <a:p>
            <a:pPr marL="285750" indent="-285750">
              <a:buFont typeface="Arial" panose="020B0604020202020204" pitchFamily="34" charset="0"/>
              <a:buChar char="•"/>
            </a:pPr>
            <a:r>
              <a:rPr lang="en-US" dirty="0" smtClean="0"/>
              <a:t>I hope you will join</a:t>
            </a:r>
            <a:r>
              <a:rPr lang="en-US" baseline="0" dirty="0" smtClean="0"/>
              <a:t> us in 2015 to keep the progress going on 2015!</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F3ADC9E-1D9A-4A49-A2BC-2B1F28E63AD6}" type="slidenum">
              <a:rPr lang="en-US" smtClean="0"/>
              <a:pPr/>
              <a:t>13</a:t>
            </a:fld>
            <a:endParaRPr lang="en-US" dirty="0"/>
          </a:p>
        </p:txBody>
      </p:sp>
      <p:sp>
        <p:nvSpPr>
          <p:cNvPr id="5" name="Header Placeholder 1"/>
          <p:cNvSpPr>
            <a:spLocks noGrp="1"/>
          </p:cNvSpPr>
          <p:nvPr>
            <p:ph type="hdr" sz="quarter"/>
          </p:nvPr>
        </p:nvSpPr>
        <p:spPr>
          <a:xfrm>
            <a:off x="0" y="0"/>
            <a:ext cx="3004820" cy="461645"/>
          </a:xfrm>
          <a:prstGeom prst="rect">
            <a:avLst/>
          </a:prstGeom>
        </p:spPr>
        <p:txBody>
          <a:bodyPr vert="horz" lIns="92382" tIns="46191" rIns="92382" bIns="46191" rtlCol="0"/>
          <a:lstStyle>
            <a:lvl1pPr algn="l">
              <a:defRPr sz="1200"/>
            </a:lvl1pPr>
          </a:lstStyle>
          <a:p>
            <a:endParaRPr lang="en-US" dirty="0"/>
          </a:p>
        </p:txBody>
      </p:sp>
      <p:sp>
        <p:nvSpPr>
          <p:cNvPr id="6" name="Date Placeholder 2"/>
          <p:cNvSpPr>
            <a:spLocks noGrp="1"/>
          </p:cNvSpPr>
          <p:nvPr>
            <p:ph type="dt" idx="1"/>
          </p:nvPr>
        </p:nvSpPr>
        <p:spPr>
          <a:xfrm>
            <a:off x="3927775" y="0"/>
            <a:ext cx="3004820" cy="461645"/>
          </a:xfrm>
          <a:prstGeom prst="rect">
            <a:avLst/>
          </a:prstGeom>
        </p:spPr>
        <p:txBody>
          <a:bodyPr vert="horz" lIns="92382" tIns="46191" rIns="92382" bIns="46191" rtlCol="0"/>
          <a:lstStyle>
            <a:lvl1pPr algn="r">
              <a:defRPr sz="1200"/>
            </a:lvl1p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3420" y="4235450"/>
            <a:ext cx="5516880" cy="4498022"/>
          </a:xfrm>
        </p:spPr>
        <p:txBody>
          <a:bodyPr>
            <a:normAutofit lnSpcReduction="10000"/>
          </a:bodyPr>
          <a:lstStyle/>
          <a:p>
            <a:pPr marL="228600" indent="-228600">
              <a:spcAft>
                <a:spcPts val="1200"/>
              </a:spcAft>
              <a:buFont typeface="Arial" pitchFamily="34" charset="0"/>
              <a:buChar char="•"/>
            </a:pPr>
            <a:r>
              <a:rPr lang="en-US" dirty="0" smtClean="0"/>
              <a:t>Our organization -- </a:t>
            </a:r>
            <a:r>
              <a:rPr lang="en-US" sz="1400" dirty="0" smtClean="0"/>
              <a:t>The Alliance for I-69 Texas -- was formed in 1993 by elected officials and economic development organizations coming from far flung regions stretching from the cities that straddle the Rio Grande to the forests and oilfields near the Louisiana and Arkansas borders.</a:t>
            </a:r>
          </a:p>
          <a:p>
            <a:pPr marL="228600" indent="-228600">
              <a:spcAft>
                <a:spcPts val="1200"/>
              </a:spcAft>
              <a:buFont typeface="Arial" pitchFamily="34" charset="0"/>
              <a:buChar char="•"/>
            </a:pPr>
            <a:r>
              <a:rPr lang="en-US" sz="1400" dirty="0" smtClean="0"/>
              <a:t>By careful design, all segments of the Texas route are represented in the Alliance </a:t>
            </a:r>
          </a:p>
          <a:p>
            <a:pPr marL="228600" indent="-228600">
              <a:spcAft>
                <a:spcPts val="1200"/>
              </a:spcAft>
              <a:buFont typeface="Arial" pitchFamily="34" charset="0"/>
              <a:buChar char="•"/>
            </a:pPr>
            <a:r>
              <a:rPr lang="en-US" sz="1400" dirty="0" smtClean="0"/>
              <a:t>We have an executive director plus Washington and State Capitol representation, and a communications  consultant – all  have been with us for at least 10 years and all with years of experience in transportation and politics.  We also get administrative and lobbying support from the Greater Houston Partnership.</a:t>
            </a:r>
          </a:p>
          <a:p>
            <a:pPr marL="228600" indent="-228600">
              <a:spcAft>
                <a:spcPts val="1200"/>
              </a:spcAft>
              <a:buFont typeface="Arial" pitchFamily="34" charset="0"/>
              <a:buChar char="•"/>
            </a:pPr>
            <a:r>
              <a:rPr lang="en-US" sz="1400" dirty="0" smtClean="0"/>
              <a:t>Our </a:t>
            </a:r>
            <a:r>
              <a:rPr lang="en-US" dirty="0" smtClean="0"/>
              <a:t>unrelenting p</a:t>
            </a:r>
            <a:r>
              <a:rPr lang="en-US" sz="1400" dirty="0" smtClean="0"/>
              <a:t>ersistence has helped build support from federal and state lawmakers, the governor’s office, the Texas Transportation Commission and local communities</a:t>
            </a:r>
          </a:p>
          <a:p>
            <a:pPr marL="228600" indent="-228600">
              <a:spcAft>
                <a:spcPts val="1200"/>
              </a:spcAft>
              <a:buFont typeface="Arial" pitchFamily="34" charset="0"/>
              <a:buChar char="•"/>
            </a:pPr>
            <a:r>
              <a:rPr lang="en-US" dirty="0" smtClean="0"/>
              <a:t>We have committed communities and port authorities that have been willing to stay in the fight year after year and provide financial support for the Alliance.</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0F3ADC9E-1D9A-4A49-A2BC-2B1F28E63AD6}"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47700" y="4387850"/>
            <a:ext cx="5547360" cy="4154805"/>
          </a:xfrm>
        </p:spPr>
        <p:txBody>
          <a:bodyPr>
            <a:normAutofit/>
          </a:bodyPr>
          <a:lstStyle/>
          <a:p>
            <a:pPr marL="285750" indent="-285750">
              <a:buFont typeface="Arial" panose="020B0604020202020204" pitchFamily="34" charset="0"/>
              <a:buChar char="•"/>
            </a:pPr>
            <a:r>
              <a:rPr lang="en-US" dirty="0" smtClean="0"/>
              <a:t>The I-69 system in Texas is BIG. It covers more than 1,000 miles.</a:t>
            </a:r>
          </a:p>
          <a:p>
            <a:pPr marL="285750" indent="-285750">
              <a:buFont typeface="Arial" panose="020B0604020202020204" pitchFamily="34" charset="0"/>
              <a:buChar char="•"/>
            </a:pPr>
            <a:r>
              <a:rPr lang="en-US" dirty="0" smtClean="0"/>
              <a:t>One third of state population lives in counties served by I-69.</a:t>
            </a:r>
          </a:p>
          <a:p>
            <a:pPr marL="285750" indent="-285750">
              <a:buFont typeface="Arial" panose="020B0604020202020204" pitchFamily="34" charset="0"/>
              <a:buChar char="•"/>
            </a:pPr>
            <a:r>
              <a:rPr lang="en-US" dirty="0" smtClean="0"/>
              <a:t>Mobility is at the heart of I-69. </a:t>
            </a:r>
            <a:r>
              <a:rPr lang="en-US" dirty="0"/>
              <a:t>Communities see mobility from different perspectives – whether it is escaping the bumper to bumper </a:t>
            </a:r>
            <a:r>
              <a:rPr lang="en-US" dirty="0" smtClean="0"/>
              <a:t>traffic or </a:t>
            </a:r>
            <a:r>
              <a:rPr lang="en-US" dirty="0"/>
              <a:t>providing connectivity to job markets.  All communities need a way to safely and efficiently travel to jobs, schools, and markets.  Furthermore, commerce needs a clear path from origin to destination</a:t>
            </a:r>
            <a:r>
              <a:rPr lang="en-US" dirty="0" smtClean="0"/>
              <a:t>.</a:t>
            </a:r>
          </a:p>
          <a:p>
            <a:pPr marL="285750" lvl="0" indent="-285750">
              <a:buFont typeface="Arial" panose="020B0604020202020204" pitchFamily="34" charset="0"/>
              <a:buChar char="•"/>
            </a:pPr>
            <a:r>
              <a:rPr lang="en-US" dirty="0" smtClean="0"/>
              <a:t>I-69 means different things depending on the location along the route --  enhanced freight movement, connectivity</a:t>
            </a:r>
            <a:r>
              <a:rPr lang="en-US" dirty="0"/>
              <a:t>, </a:t>
            </a:r>
            <a:r>
              <a:rPr lang="en-US" dirty="0" smtClean="0"/>
              <a:t>and economic </a:t>
            </a:r>
            <a:r>
              <a:rPr lang="en-US" dirty="0"/>
              <a:t>development and safety of the traveling public have all been key drivers for the development of </a:t>
            </a:r>
            <a:r>
              <a:rPr lang="en-US" dirty="0" smtClean="0"/>
              <a:t>I-69.</a:t>
            </a:r>
          </a:p>
          <a:p>
            <a:pPr marL="285750" lvl="0" indent="-285750">
              <a:buFont typeface="Arial" panose="020B0604020202020204" pitchFamily="34" charset="0"/>
              <a:buChar char="•"/>
            </a:pPr>
            <a:r>
              <a:rPr lang="en-US" dirty="0" smtClean="0"/>
              <a:t>I-69 is about investing </a:t>
            </a:r>
            <a:r>
              <a:rPr lang="en-US" dirty="0"/>
              <a:t>in infrastructure because it truly is the lifeline for our communities. </a:t>
            </a:r>
            <a:r>
              <a:rPr lang="en-US" dirty="0" smtClean="0"/>
              <a:t>As </a:t>
            </a:r>
            <a:r>
              <a:rPr lang="en-US" dirty="0"/>
              <a:t>the Texas economy continues to grow and </a:t>
            </a:r>
            <a:r>
              <a:rPr lang="en-US" dirty="0" smtClean="0"/>
              <a:t>thrive we are adding 30,000 vehicles each month to Texas roads. </a:t>
            </a:r>
            <a:r>
              <a:rPr lang="en-US" dirty="0"/>
              <a:t> </a:t>
            </a:r>
            <a:r>
              <a:rPr lang="en-US" dirty="0" smtClean="0"/>
              <a:t>We </a:t>
            </a:r>
            <a:r>
              <a:rPr lang="en-US" i="1" dirty="0"/>
              <a:t>must </a:t>
            </a:r>
            <a:r>
              <a:rPr lang="en-US" dirty="0"/>
              <a:t>invest wisely to ensure our transportation system likewise increases in capacity and efficiency.  Mobility provides opportunities for communities to grow, create new jobs, and improve the quality of life for its citizens. </a:t>
            </a:r>
          </a:p>
          <a:p>
            <a:pPr marL="285750" lvl="0" indent="-2857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0F3ADC9E-1D9A-4A49-A2BC-2B1F28E63AD6}"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52500" y="4385628"/>
            <a:ext cx="5288280" cy="4345622"/>
          </a:xfrm>
        </p:spPr>
        <p:txBody>
          <a:bodyPr>
            <a:normAutofit/>
          </a:bodyPr>
          <a:lstStyle/>
          <a:p>
            <a:pPr marL="228600" indent="-228600">
              <a:spcAft>
                <a:spcPts val="1200"/>
              </a:spcAft>
              <a:buFont typeface="Arial" pitchFamily="34" charset="0"/>
              <a:buChar char="•"/>
            </a:pPr>
            <a:r>
              <a:rPr lang="en-US" dirty="0" smtClean="0"/>
              <a:t>The I-69 routes in Texas already play a vital role in freight movement and international trade, with thousands of trucks a day on these roads.  </a:t>
            </a:r>
          </a:p>
          <a:p>
            <a:pPr marL="228600" indent="-228600">
              <a:spcAft>
                <a:spcPts val="1200"/>
              </a:spcAft>
              <a:buFont typeface="Arial" pitchFamily="34" charset="0"/>
              <a:buChar char="•"/>
            </a:pPr>
            <a:r>
              <a:rPr lang="en-US" baseline="0" dirty="0" smtClean="0"/>
              <a:t>I-69 serves</a:t>
            </a:r>
            <a:r>
              <a:rPr lang="en-US" dirty="0" smtClean="0"/>
              <a:t> 200 miles of the border with Mexico – a region where the key ports of entry account for 50% of the total US truck trade with Mexico.  A new industrial development in Northern Mexico and the recently completed highway connecting Reynosa to Mazatlan is expected to add to the flow of trucks through</a:t>
            </a:r>
            <a:r>
              <a:rPr lang="en-US" baseline="0" dirty="0" smtClean="0"/>
              <a:t> South Texas.</a:t>
            </a:r>
          </a:p>
          <a:p>
            <a:pPr marL="228600" indent="-228600">
              <a:spcAft>
                <a:spcPts val="1200"/>
              </a:spcAft>
              <a:buFont typeface="Arial" pitchFamily="34" charset="0"/>
              <a:buChar char="•"/>
            </a:pPr>
            <a:r>
              <a:rPr lang="en-US" dirty="0" smtClean="0"/>
              <a:t>Container traffic through the Pacific ports at </a:t>
            </a:r>
            <a:r>
              <a:rPr lang="en-US" dirty="0" err="1" smtClean="0"/>
              <a:t>Lazaro</a:t>
            </a:r>
            <a:r>
              <a:rPr lang="en-US" dirty="0" smtClean="0"/>
              <a:t> Cardenas and </a:t>
            </a:r>
            <a:r>
              <a:rPr lang="en-US" dirty="0" err="1" smtClean="0"/>
              <a:t>Manzanillo</a:t>
            </a:r>
            <a:r>
              <a:rPr lang="en-US" dirty="0" smtClean="0"/>
              <a:t> and moving in and out of Texas is also growing</a:t>
            </a:r>
          </a:p>
          <a:p>
            <a:pPr marL="228600" marR="0" indent="-228600" algn="l" defTabSz="914400" rtl="0" eaLnBrk="1" fontAlgn="auto" latinLnBrk="0" hangingPunct="1">
              <a:lnSpc>
                <a:spcPct val="100000"/>
              </a:lnSpc>
              <a:spcBef>
                <a:spcPts val="0"/>
              </a:spcBef>
              <a:spcAft>
                <a:spcPts val="1200"/>
              </a:spcAft>
              <a:buClrTx/>
              <a:buSzTx/>
              <a:buFont typeface="Arial" pitchFamily="34" charset="0"/>
              <a:buChar char="•"/>
              <a:tabLst/>
              <a:defRPr/>
            </a:pPr>
            <a:r>
              <a:rPr lang="en-US" dirty="0" smtClean="0"/>
              <a:t>Just as important, </a:t>
            </a:r>
            <a:r>
              <a:rPr lang="en-US" baseline="0" dirty="0" smtClean="0"/>
              <a:t>I-69 segments</a:t>
            </a:r>
            <a:r>
              <a:rPr lang="en-US" dirty="0" smtClean="0"/>
              <a:t> serve Texas’ 10 deepwater ports which include some of the nation’s busiest seaports.</a:t>
            </a:r>
          </a:p>
          <a:p>
            <a:pPr marL="228600" indent="-228600">
              <a:spcAft>
                <a:spcPts val="1200"/>
              </a:spcAft>
              <a:buFont typeface="Arial" pitchFamily="34" charset="0"/>
              <a:buChar char="•"/>
            </a:pPr>
            <a:r>
              <a:rPr lang="en-US" dirty="0" smtClean="0"/>
              <a:t>The opening of the Panama Canal expansion in 2016 will impact Texas ports over time, and in the decades ahead the I-69 route will be needed to help move goods heading to and from the ports.</a:t>
            </a:r>
            <a:endParaRPr lang="en-US" dirty="0"/>
          </a:p>
        </p:txBody>
      </p:sp>
      <p:sp>
        <p:nvSpPr>
          <p:cNvPr id="4" name="Slide Number Placeholder 3"/>
          <p:cNvSpPr>
            <a:spLocks noGrp="1"/>
          </p:cNvSpPr>
          <p:nvPr>
            <p:ph type="sldNum" sz="quarter" idx="10"/>
          </p:nvPr>
        </p:nvSpPr>
        <p:spPr/>
        <p:txBody>
          <a:bodyPr/>
          <a:lstStyle/>
          <a:p>
            <a:fld id="{0F3ADC9E-1D9A-4A49-A2BC-2B1F28E63AD6}"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04900" y="4385628"/>
            <a:ext cx="5135880" cy="4193222"/>
          </a:xfrm>
        </p:spPr>
        <p:txBody>
          <a:bodyPr>
            <a:normAutofit/>
          </a:bodyPr>
          <a:lstStyle/>
          <a:p>
            <a:pPr marL="285750" indent="-285750">
              <a:spcAft>
                <a:spcPts val="1200"/>
              </a:spcAft>
              <a:buFont typeface="Arial" panose="020B0604020202020204" pitchFamily="34" charset="0"/>
              <a:buChar char="•"/>
            </a:pPr>
            <a:r>
              <a:rPr lang="en-US" dirty="0" smtClean="0"/>
              <a:t>Communities along the route are already seeing new site selection victories based in part on logistics tied to the prospects of I-69.</a:t>
            </a:r>
          </a:p>
          <a:p>
            <a:pPr marL="285750" indent="-285750">
              <a:spcAft>
                <a:spcPts val="1200"/>
              </a:spcAft>
              <a:buFont typeface="Arial" panose="020B0604020202020204" pitchFamily="34" charset="0"/>
              <a:buChar char="•"/>
            </a:pPr>
            <a:r>
              <a:rPr lang="en-US" dirty="0" smtClean="0"/>
              <a:t>Time and time again, EDC professionals tell us that proximity to an interstate is a critical factor in site selection.</a:t>
            </a:r>
          </a:p>
          <a:p>
            <a:pPr marL="285750" indent="-285750">
              <a:spcAft>
                <a:spcPts val="1200"/>
              </a:spcAft>
              <a:buFont typeface="Arial" panose="020B0604020202020204" pitchFamily="34" charset="0"/>
              <a:buChar char="•"/>
            </a:pPr>
            <a:r>
              <a:rPr lang="en-US" dirty="0" smtClean="0"/>
              <a:t>For most communities along our route, designation of I-69 will be the first interstate highway to serve their community.  I-69 will be a tremendous asset for communities that have been historically under-served by the interstate highway system.</a:t>
            </a:r>
            <a:endParaRPr lang="en-US" dirty="0"/>
          </a:p>
        </p:txBody>
      </p:sp>
      <p:sp>
        <p:nvSpPr>
          <p:cNvPr id="4" name="Slide Number Placeholder 3"/>
          <p:cNvSpPr>
            <a:spLocks noGrp="1"/>
          </p:cNvSpPr>
          <p:nvPr>
            <p:ph type="sldNum" sz="quarter" idx="10"/>
          </p:nvPr>
        </p:nvSpPr>
        <p:spPr/>
        <p:txBody>
          <a:bodyPr/>
          <a:lstStyle/>
          <a:p>
            <a:fld id="{0F3ADC9E-1D9A-4A49-A2BC-2B1F28E63AD6}"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81100" y="4385628"/>
            <a:ext cx="4572000" cy="4498022"/>
          </a:xfrm>
        </p:spPr>
        <p:txBody>
          <a:bodyPr/>
          <a:lstStyle/>
          <a:p>
            <a:pPr marL="285750" indent="-285750">
              <a:buFont typeface="Arial" panose="020B0604020202020204" pitchFamily="34" charset="0"/>
              <a:buChar char="•"/>
            </a:pPr>
            <a:r>
              <a:rPr lang="en-US" dirty="0" smtClean="0"/>
              <a:t>On a macro basis, completion of I-69 sections creates improved routes for hurricane evacuation.</a:t>
            </a:r>
          </a:p>
          <a:p>
            <a:pPr marL="285750" indent="-285750">
              <a:buFont typeface="Arial" panose="020B0604020202020204" pitchFamily="34" charset="0"/>
              <a:buChar char="•"/>
            </a:pPr>
            <a:r>
              <a:rPr lang="en-US" dirty="0" smtClean="0"/>
              <a:t>At the local level, completion of each I-69 upgrade project</a:t>
            </a:r>
            <a:r>
              <a:rPr lang="en-US" baseline="0" dirty="0" smtClean="0"/>
              <a:t> </a:t>
            </a:r>
            <a:r>
              <a:rPr lang="en-US" dirty="0" smtClean="0"/>
              <a:t>improves safety by</a:t>
            </a:r>
            <a:r>
              <a:rPr lang="en-US" baseline="0" dirty="0" smtClean="0"/>
              <a:t> providing</a:t>
            </a:r>
            <a:r>
              <a:rPr lang="en-US" dirty="0" smtClean="0"/>
              <a:t> grade</a:t>
            </a:r>
            <a:r>
              <a:rPr lang="en-US" baseline="0" dirty="0" smtClean="0"/>
              <a:t> separations, </a:t>
            </a:r>
            <a:r>
              <a:rPr lang="en-US" dirty="0" smtClean="0"/>
              <a:t>controlled access, and modern</a:t>
            </a:r>
            <a:r>
              <a:rPr lang="en-US" baseline="0" dirty="0" smtClean="0"/>
              <a:t> design standards. </a:t>
            </a:r>
            <a:endParaRPr lang="en-US" dirty="0"/>
          </a:p>
        </p:txBody>
      </p:sp>
      <p:sp>
        <p:nvSpPr>
          <p:cNvPr id="4" name="Slide Number Placeholder 3"/>
          <p:cNvSpPr>
            <a:spLocks noGrp="1"/>
          </p:cNvSpPr>
          <p:nvPr>
            <p:ph type="sldNum" sz="quarter" idx="10"/>
          </p:nvPr>
        </p:nvSpPr>
        <p:spPr/>
        <p:txBody>
          <a:bodyPr/>
          <a:lstStyle/>
          <a:p>
            <a:fld id="{0F3ADC9E-1D9A-4A49-A2BC-2B1F28E63AD6}" type="slidenum">
              <a:rPr lang="en-US" smtClean="0"/>
              <a:pPr/>
              <a:t>7</a:t>
            </a:fld>
            <a:endParaRPr lang="en-US" dirty="0"/>
          </a:p>
        </p:txBody>
      </p:sp>
    </p:spTree>
    <p:extLst>
      <p:ext uri="{BB962C8B-B14F-4D97-AF65-F5344CB8AC3E}">
        <p14:creationId xmlns="" xmlns:p14="http://schemas.microsoft.com/office/powerpoint/2010/main" val="3435114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81100" y="4385628"/>
            <a:ext cx="5059680" cy="4193222"/>
          </a:xfrm>
        </p:spPr>
        <p:txBody>
          <a:bodyPr/>
          <a:lstStyle/>
          <a:p>
            <a:pPr marL="285750" indent="-285750">
              <a:buFont typeface="Arial" panose="020B0604020202020204" pitchFamily="34" charset="0"/>
              <a:buChar char="•"/>
            </a:pPr>
            <a:r>
              <a:rPr lang="en-US" dirty="0" smtClean="0"/>
              <a:t>The primary role of the I-69 Alliance is to advocate.</a:t>
            </a:r>
          </a:p>
          <a:p>
            <a:pPr marL="285750" indent="-285750">
              <a:buFont typeface="Arial" panose="020B0604020202020204" pitchFamily="34" charset="0"/>
              <a:buChar char="•"/>
            </a:pPr>
            <a:r>
              <a:rPr lang="en-US" dirty="0" smtClean="0"/>
              <a:t>We seek both funding and legislative solutions to advance the project.</a:t>
            </a:r>
          </a:p>
          <a:p>
            <a:pPr marL="285750" indent="-285750">
              <a:buFont typeface="Arial" panose="020B0604020202020204" pitchFamily="34" charset="0"/>
              <a:buChar char="•"/>
            </a:pPr>
            <a:r>
              <a:rPr lang="en-US" dirty="0" smtClean="0"/>
              <a:t>We have seen successes at both the federal and state levels.</a:t>
            </a:r>
          </a:p>
          <a:p>
            <a:pPr marL="285750" indent="-285750">
              <a:buFont typeface="Arial" panose="020B0604020202020204" pitchFamily="34" charset="0"/>
              <a:buChar char="•"/>
            </a:pPr>
            <a:r>
              <a:rPr lang="en-US" dirty="0" smtClean="0"/>
              <a:t>There is no single solution to funding and building I-69 projects.  The Alliance has supported</a:t>
            </a:r>
            <a:r>
              <a:rPr lang="en-US" baseline="0" dirty="0" smtClean="0"/>
              <a:t> putting a number of tools in place that can be used by TxDOT and local communities to move projects forward.</a:t>
            </a:r>
            <a:endParaRPr lang="en-US" dirty="0"/>
          </a:p>
        </p:txBody>
      </p:sp>
      <p:sp>
        <p:nvSpPr>
          <p:cNvPr id="4" name="Slide Number Placeholder 3"/>
          <p:cNvSpPr>
            <a:spLocks noGrp="1"/>
          </p:cNvSpPr>
          <p:nvPr>
            <p:ph type="sldNum" sz="quarter" idx="10"/>
          </p:nvPr>
        </p:nvSpPr>
        <p:spPr/>
        <p:txBody>
          <a:bodyPr/>
          <a:lstStyle/>
          <a:p>
            <a:fld id="{0F3ADC9E-1D9A-4A49-A2BC-2B1F28E63AD6}" type="slidenum">
              <a:rPr lang="en-US" smtClean="0"/>
              <a:pPr/>
              <a:t>8</a:t>
            </a:fld>
            <a:endParaRPr lang="en-US" dirty="0"/>
          </a:p>
        </p:txBody>
      </p:sp>
    </p:spTree>
    <p:extLst>
      <p:ext uri="{BB962C8B-B14F-4D97-AF65-F5344CB8AC3E}">
        <p14:creationId xmlns="" xmlns:p14="http://schemas.microsoft.com/office/powerpoint/2010/main" val="2924466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r>
              <a:rPr lang="en-US" dirty="0" smtClean="0"/>
              <a:t>It is no surprise that Texas is facing</a:t>
            </a:r>
            <a:r>
              <a:rPr lang="en-US" baseline="0" dirty="0" smtClean="0"/>
              <a:t> a shortfall of about $5 B in transportation funding.</a:t>
            </a:r>
          </a:p>
          <a:p>
            <a:pPr marL="285750" indent="-285750">
              <a:buFont typeface="Arial" panose="020B0604020202020204" pitchFamily="34" charset="0"/>
              <a:buChar char="•"/>
            </a:pPr>
            <a:r>
              <a:rPr lang="en-US" baseline="0" dirty="0" smtClean="0"/>
              <a:t>The Alliance joined with other transportation advocates during the last legislative session to help partially close this funding gap with the passage of Prop 1.  </a:t>
            </a:r>
          </a:p>
          <a:p>
            <a:pPr marL="285750" indent="-285750">
              <a:buFont typeface="Arial" panose="020B0604020202020204" pitchFamily="34" charset="0"/>
              <a:buChar char="•"/>
            </a:pPr>
            <a:r>
              <a:rPr lang="en-US" baseline="0" dirty="0" smtClean="0"/>
              <a:t>The I-69 Alliance leadership was extremely active in publicly encouraging support for Prop 1 leading up to vote in November.</a:t>
            </a:r>
          </a:p>
          <a:p>
            <a:pPr marL="285750" indent="-285750">
              <a:buFont typeface="Arial" panose="020B0604020202020204" pitchFamily="34" charset="0"/>
              <a:buChar char="•"/>
            </a:pPr>
            <a:r>
              <a:rPr lang="en-US" baseline="0" dirty="0" smtClean="0"/>
              <a:t>As a result, we saw nearly 80% approval of the constitutional amendment – a strong statement by Texans that they recognize the need for more transportation funding.   Such a resounding vote should create a growing momentum and sense of urgency when the Legislature considers the issue of transportation funding this session.</a:t>
            </a:r>
            <a:endParaRPr lang="en-US" dirty="0"/>
          </a:p>
        </p:txBody>
      </p:sp>
      <p:sp>
        <p:nvSpPr>
          <p:cNvPr id="4" name="Slide Number Placeholder 3"/>
          <p:cNvSpPr>
            <a:spLocks noGrp="1"/>
          </p:cNvSpPr>
          <p:nvPr>
            <p:ph type="sldNum" sz="quarter" idx="10"/>
          </p:nvPr>
        </p:nvSpPr>
        <p:spPr/>
        <p:txBody>
          <a:bodyPr/>
          <a:lstStyle/>
          <a:p>
            <a:fld id="{0F3ADC9E-1D9A-4A49-A2BC-2B1F28E63AD6}"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81100" y="4385628"/>
            <a:ext cx="5059680" cy="4269422"/>
          </a:xfrm>
        </p:spPr>
        <p:txBody>
          <a:bodyPr>
            <a:normAutofit/>
          </a:bodyPr>
          <a:lstStyle/>
          <a:p>
            <a:pPr marL="285750" indent="-285750">
              <a:buFont typeface="Arial" panose="020B0604020202020204" pitchFamily="34" charset="0"/>
              <a:buChar char="•"/>
            </a:pPr>
            <a:r>
              <a:rPr lang="en-US" dirty="0" smtClean="0"/>
              <a:t>The Alliance worked for more than 15 years before we saw the first segment of I-69 signed in Corpus Christi.</a:t>
            </a:r>
          </a:p>
          <a:p>
            <a:pPr marL="285750" indent="-285750">
              <a:buFont typeface="Arial" panose="020B0604020202020204" pitchFamily="34" charset="0"/>
              <a:buChar char="•"/>
            </a:pPr>
            <a:r>
              <a:rPr lang="en-US" dirty="0" smtClean="0"/>
              <a:t>The first step was the toughest.  Once we were officially on the map, we have seen numerous segments designated as I-69 stretching from Texarkana to Houston, Laredo and the Lower Rio Grande Valley.</a:t>
            </a:r>
          </a:p>
          <a:p>
            <a:pPr marL="285750" indent="-285750">
              <a:buFont typeface="Arial" panose="020B0604020202020204" pitchFamily="34" charset="0"/>
              <a:buChar char="•"/>
            </a:pPr>
            <a:r>
              <a:rPr lang="en-US" dirty="0" smtClean="0"/>
              <a:t>These tangible signs of progress have further fueled the momentum and excitement for I-69.</a:t>
            </a:r>
          </a:p>
          <a:p>
            <a:pPr marL="285750" indent="-285750">
              <a:buFont typeface="Arial" panose="020B0604020202020204" pitchFamily="34" charset="0"/>
              <a:buChar char="•"/>
            </a:pPr>
            <a:r>
              <a:rPr lang="en-US" dirty="0" smtClean="0"/>
              <a:t>Our mission continues to be to build a seamless Interstate 69.</a:t>
            </a:r>
          </a:p>
          <a:p>
            <a:pPr marL="285750" indent="-285750">
              <a:buFont typeface="Arial" panose="020B0604020202020204" pitchFamily="34" charset="0"/>
              <a:buChar char="•"/>
            </a:pPr>
            <a:r>
              <a:rPr lang="en-US" dirty="0" smtClean="0"/>
              <a:t>We recognize that individual communities will not reap the full benefit from their local segment of I-69 until the entire route is built in Texas.</a:t>
            </a:r>
            <a:endParaRPr lang="en-US" dirty="0"/>
          </a:p>
        </p:txBody>
      </p:sp>
      <p:sp>
        <p:nvSpPr>
          <p:cNvPr id="4" name="Slide Number Placeholder 3"/>
          <p:cNvSpPr>
            <a:spLocks noGrp="1"/>
          </p:cNvSpPr>
          <p:nvPr>
            <p:ph type="sldNum" sz="quarter" idx="10"/>
          </p:nvPr>
        </p:nvSpPr>
        <p:spPr/>
        <p:txBody>
          <a:bodyPr/>
          <a:lstStyle/>
          <a:p>
            <a:fld id="{0F3ADC9E-1D9A-4A49-A2BC-2B1F28E63AD6}"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52600"/>
            <a:ext cx="7543800" cy="1470025"/>
          </a:xfrm>
        </p:spPr>
        <p:txBody>
          <a:bodyPr>
            <a:normAutofit/>
          </a:bodyPr>
          <a:lstStyle>
            <a:lvl1pPr algn="l">
              <a:defRPr sz="3600" b="1">
                <a:latin typeface="Tahoma" pitchFamily="34" charset="0"/>
                <a:ea typeface="Tahoma" pitchFamily="34" charset="0"/>
                <a:cs typeface="Tahom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14400" y="3508375"/>
            <a:ext cx="7543800" cy="838200"/>
          </a:xfrm>
        </p:spPr>
        <p:txBody>
          <a:bodyPr>
            <a:normAutofit/>
          </a:bodyPr>
          <a:lstStyle>
            <a:lvl1pPr marL="0" indent="0" algn="l">
              <a:buNone/>
              <a:defRPr sz="2000" b="1">
                <a:solidFill>
                  <a:schemeClr val="accent3"/>
                </a:solidFill>
                <a:latin typeface="Tahoma" pitchFamily="34" charset="0"/>
                <a:ea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Rectangle 8"/>
          <p:cNvSpPr/>
          <p:nvPr userDrawn="1"/>
        </p:nvSpPr>
        <p:spPr>
          <a:xfrm>
            <a:off x="0" y="0"/>
            <a:ext cx="15240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userDrawn="1"/>
        </p:nvCxnSpPr>
        <p:spPr>
          <a:xfrm rot="10800000" flipH="1">
            <a:off x="0" y="3051175"/>
            <a:ext cx="9144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rot="10800000" flipH="1">
            <a:off x="0" y="6477000"/>
            <a:ext cx="9144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4205A9-8EAC-438C-B14F-57BE3018D76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4205A9-8EAC-438C-B14F-57BE3018D76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4205A9-8EAC-438C-B14F-57BE3018D763}"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Rectangle 1028"/>
          <p:cNvSpPr>
            <a:spLocks noGrp="1" noChangeAspect="1" noChangeArrowheads="1"/>
          </p:cNvSpPr>
          <p:nvPr>
            <p:ph type="title" idx="4294967295"/>
          </p:nvPr>
        </p:nvSpPr>
        <p:spPr>
          <a:xfrm>
            <a:off x="431512" y="243728"/>
            <a:ext cx="8360352" cy="633132"/>
          </a:xfrm>
        </p:spPr>
        <p:txBody>
          <a:bodyPr/>
          <a:lstStyle>
            <a:lvl1pPr>
              <a:defRPr sz="3200" i="1">
                <a:latin typeface="Tahoma" pitchFamily="34" charset="0"/>
                <a:ea typeface="Tahoma" pitchFamily="34" charset="0"/>
                <a:cs typeface="Tahoma" pitchFamily="34" charset="0"/>
              </a:defRPr>
            </a:lvl1pPr>
          </a:lstStyle>
          <a:p>
            <a:r>
              <a:rPr lang="en-US" dirty="0" smtClean="0"/>
              <a:t>Who is the Alliance for I-69 Texas?</a:t>
            </a:r>
          </a:p>
        </p:txBody>
      </p:sp>
      <p:sp>
        <p:nvSpPr>
          <p:cNvPr id="4" name="Rectangle 58"/>
          <p:cNvSpPr>
            <a:spLocks noGrp="1" noChangeArrowheads="1"/>
          </p:cNvSpPr>
          <p:nvPr>
            <p:ph type="sldNum" sz="quarter" idx="10"/>
          </p:nvPr>
        </p:nvSpPr>
        <p:spPr>
          <a:ln/>
        </p:spPr>
        <p:txBody>
          <a:bodyPr/>
          <a:lstStyle>
            <a:lvl1pPr>
              <a:defRPr/>
            </a:lvl1pPr>
          </a:lstStyle>
          <a:p>
            <a:pPr>
              <a:defRPr/>
            </a:pPr>
            <a:fld id="{2EADDDDA-52F3-4F76-BBC2-73118F667B22}" type="slidenum">
              <a:rPr lang="en-US" altLang="en-US"/>
              <a:pPr>
                <a:defRPr/>
              </a:pPr>
              <a:t>‹#›</a:t>
            </a:fld>
            <a:endParaRPr lang="en-US" altLang="en-US" b="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914400" y="1143000"/>
            <a:ext cx="7772400" cy="4525963"/>
          </a:xfrm>
        </p:spPr>
        <p:txBody>
          <a:bodyPr/>
          <a:lstStyle>
            <a:lvl1pPr>
              <a:defRPr sz="22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705600" y="6492875"/>
            <a:ext cx="2133600" cy="365125"/>
          </a:xfrm>
        </p:spPr>
        <p:txBody>
          <a:bodyPr/>
          <a:lstStyle>
            <a:lvl1pPr>
              <a:defRPr sz="900">
                <a:solidFill>
                  <a:schemeClr val="accent3"/>
                </a:solidFill>
              </a:defRPr>
            </a:lvl1pPr>
          </a:lstStyle>
          <a:p>
            <a:fld id="{8E1CFE9B-CB35-4C70-A69D-EDF619A88928}" type="slidenum">
              <a:rPr lang="en-US" smtClean="0"/>
              <a:pPr/>
              <a:t>‹#›</a:t>
            </a:fld>
            <a:endParaRPr lang="en-US" dirty="0"/>
          </a:p>
        </p:txBody>
      </p:sp>
      <p:cxnSp>
        <p:nvCxnSpPr>
          <p:cNvPr id="8" name="Straight Connector 7"/>
          <p:cNvCxnSpPr/>
          <p:nvPr userDrawn="1"/>
        </p:nvCxnSpPr>
        <p:spPr>
          <a:xfrm>
            <a:off x="0" y="6477000"/>
            <a:ext cx="9144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990600"/>
            <a:ext cx="9144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No bottom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914400" y="1143000"/>
            <a:ext cx="7772400" cy="4525963"/>
          </a:xfrm>
        </p:spPr>
        <p:txBody>
          <a:bodyPr/>
          <a:lstStyle>
            <a:lvl1pPr>
              <a:defRPr sz="22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705600" y="6492875"/>
            <a:ext cx="2133600" cy="365125"/>
          </a:xfrm>
        </p:spPr>
        <p:txBody>
          <a:bodyPr/>
          <a:lstStyle>
            <a:lvl1pPr>
              <a:defRPr sz="900">
                <a:solidFill>
                  <a:schemeClr val="accent3"/>
                </a:solidFill>
              </a:defRPr>
            </a:lvl1pPr>
          </a:lstStyle>
          <a:p>
            <a:fld id="{8E1CFE9B-CB35-4C70-A69D-EDF619A88928}" type="slidenum">
              <a:rPr lang="en-US" smtClean="0"/>
              <a:pPr/>
              <a:t>‹#›</a:t>
            </a:fld>
            <a:endParaRPr lang="en-US" dirty="0"/>
          </a:p>
        </p:txBody>
      </p:sp>
      <p:cxnSp>
        <p:nvCxnSpPr>
          <p:cNvPr id="12" name="Straight Connector 11"/>
          <p:cNvCxnSpPr/>
          <p:nvPr userDrawn="1"/>
        </p:nvCxnSpPr>
        <p:spPr>
          <a:xfrm>
            <a:off x="0" y="990600"/>
            <a:ext cx="9144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4205A9-8EAC-438C-B14F-57BE3018D76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000" b="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000" b="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6705600" y="6492875"/>
            <a:ext cx="2133600" cy="365125"/>
          </a:xfrm>
        </p:spPr>
        <p:txBody>
          <a:bodyPr/>
          <a:lstStyle>
            <a:lvl1pPr>
              <a:defRPr sz="900"/>
            </a:lvl1pPr>
          </a:lstStyle>
          <a:p>
            <a:fld id="{BC4205A9-8EAC-438C-B14F-57BE3018D763}" type="slidenum">
              <a:rPr lang="en-US" smtClean="0"/>
              <a:pPr/>
              <a:t>‹#›</a:t>
            </a:fld>
            <a:endParaRPr lang="en-US" dirty="0"/>
          </a:p>
        </p:txBody>
      </p:sp>
      <p:cxnSp>
        <p:nvCxnSpPr>
          <p:cNvPr id="9" name="Straight Connector 8"/>
          <p:cNvCxnSpPr/>
          <p:nvPr userDrawn="1"/>
        </p:nvCxnSpPr>
        <p:spPr>
          <a:xfrm>
            <a:off x="0" y="6477000"/>
            <a:ext cx="9144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1295400"/>
            <a:ext cx="9144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781800" y="6492875"/>
            <a:ext cx="2057400" cy="365125"/>
          </a:xfrm>
        </p:spPr>
        <p:txBody>
          <a:bodyPr/>
          <a:lstStyle>
            <a:lvl1pPr>
              <a:defRPr sz="900">
                <a:solidFill>
                  <a:schemeClr val="accent3"/>
                </a:solidFill>
              </a:defRPr>
            </a:lvl1pPr>
          </a:lstStyle>
          <a:p>
            <a:fld id="{BC4205A9-8EAC-438C-B14F-57BE3018D763}" type="slidenum">
              <a:rPr lang="en-US" smtClean="0"/>
              <a:pPr/>
              <a:t>‹#›</a:t>
            </a:fld>
            <a:endParaRPr lang="en-US" dirty="0"/>
          </a:p>
        </p:txBody>
      </p:sp>
      <p:cxnSp>
        <p:nvCxnSpPr>
          <p:cNvPr id="10" name="Straight Connector 9"/>
          <p:cNvCxnSpPr/>
          <p:nvPr userDrawn="1"/>
        </p:nvCxnSpPr>
        <p:spPr>
          <a:xfrm>
            <a:off x="0" y="6477000"/>
            <a:ext cx="9144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1295400"/>
            <a:ext cx="9144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6705600" y="6508750"/>
            <a:ext cx="2133600" cy="349250"/>
          </a:xfrm>
        </p:spPr>
        <p:txBody>
          <a:bodyPr/>
          <a:lstStyle>
            <a:lvl1pPr>
              <a:defRPr sz="900"/>
            </a:lvl1pPr>
          </a:lstStyle>
          <a:p>
            <a:fld id="{BC4205A9-8EAC-438C-B14F-57BE3018D763}" type="slidenum">
              <a:rPr lang="en-US" smtClean="0"/>
              <a:pPr/>
              <a:t>‹#›</a:t>
            </a:fld>
            <a:endParaRPr lang="en-US" dirty="0"/>
          </a:p>
        </p:txBody>
      </p:sp>
      <p:cxnSp>
        <p:nvCxnSpPr>
          <p:cNvPr id="7" name="Straight Connector 6"/>
          <p:cNvCxnSpPr/>
          <p:nvPr userDrawn="1"/>
        </p:nvCxnSpPr>
        <p:spPr>
          <a:xfrm>
            <a:off x="0" y="6477000"/>
            <a:ext cx="9144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1295400"/>
            <a:ext cx="9144000"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C4205A9-8EAC-438C-B14F-57BE3018D76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4205A9-8EAC-438C-B14F-57BE3018D76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75000"/>
            <a:alpha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228600"/>
            <a:ext cx="7772400" cy="563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14400" y="1600200"/>
            <a:ext cx="77724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 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4205A9-8EAC-438C-B14F-57BE3018D763}" type="slidenum">
              <a:rPr lang="en-US" smtClean="0"/>
              <a:pPr/>
              <a:t>‹#›</a:t>
            </a:fld>
            <a:endParaRPr lang="en-US" dirty="0"/>
          </a:p>
        </p:txBody>
      </p:sp>
      <p:sp>
        <p:nvSpPr>
          <p:cNvPr id="8" name="Rectangle 7"/>
          <p:cNvSpPr/>
          <p:nvPr/>
        </p:nvSpPr>
        <p:spPr>
          <a:xfrm>
            <a:off x="0" y="0"/>
            <a:ext cx="15240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lvl1pPr algn="l" defTabSz="914400" rtl="0" eaLnBrk="1" latinLnBrk="0" hangingPunct="1">
        <a:spcBef>
          <a:spcPct val="0"/>
        </a:spcBef>
        <a:buNone/>
        <a:defRPr sz="3200" b="1" i="1" kern="1200">
          <a:solidFill>
            <a:schemeClr val="accent3"/>
          </a:solidFill>
          <a:latin typeface="Tahoma" pitchFamily="34" charset="0"/>
          <a:ea typeface="Tahoma" pitchFamily="34" charset="0"/>
          <a:cs typeface="Tahoma" pitchFamily="34" charset="0"/>
        </a:defRPr>
      </a:lvl1pPr>
    </p:titleStyle>
    <p:bodyStyle>
      <a:lvl1pPr marL="342900" indent="-342900" algn="l" defTabSz="914400" rtl="0" eaLnBrk="1" latinLnBrk="0" hangingPunct="1">
        <a:spcBef>
          <a:spcPct val="20000"/>
        </a:spcBef>
        <a:buClr>
          <a:schemeClr val="accent4">
            <a:lumMod val="75000"/>
          </a:schemeClr>
        </a:buClr>
        <a:buSzPct val="130000"/>
        <a:buFont typeface="Wingdings" pitchFamily="2" charset="2"/>
        <a:buChar char="§"/>
        <a:defRPr sz="2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3">
            <a:lumMod val="60000"/>
            <a:lumOff val="40000"/>
          </a:schemeClr>
        </a:buClr>
        <a:buSzPct val="130000"/>
        <a:buFont typeface="Wingdings" pitchFamily="2" charset="2"/>
        <a:buChar char="§"/>
        <a:defRPr sz="24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3">
            <a:lumMod val="60000"/>
            <a:lumOff val="40000"/>
          </a:schemeClr>
        </a:buClr>
        <a:buSzPct val="130000"/>
        <a:buFont typeface="Arial" pitchFamily="34" charset="0"/>
        <a:buChar char="•"/>
        <a:defRPr sz="20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3">
            <a:lumMod val="60000"/>
            <a:lumOff val="40000"/>
          </a:schemeClr>
        </a:buClr>
        <a:buFont typeface="Wingdings" pitchFamily="2" charset="2"/>
        <a:buChar char="v"/>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3">
            <a:lumMod val="60000"/>
            <a:lumOff val="40000"/>
          </a:schemeClr>
        </a:buClr>
        <a:buFont typeface="Arial" pitchFamily="34" charset="0"/>
        <a:buChar char="»"/>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Interstate 69 Update Briefing</a:t>
            </a:r>
            <a:endParaRPr lang="en-US" dirty="0"/>
          </a:p>
        </p:txBody>
      </p:sp>
      <p:sp>
        <p:nvSpPr>
          <p:cNvPr id="3" name="Content Placeholder 2"/>
          <p:cNvSpPr>
            <a:spLocks noGrp="1"/>
          </p:cNvSpPr>
          <p:nvPr>
            <p:ph idx="1"/>
          </p:nvPr>
        </p:nvSpPr>
        <p:spPr>
          <a:xfrm>
            <a:off x="1104900" y="2133600"/>
            <a:ext cx="6934200" cy="2362200"/>
          </a:xfrm>
        </p:spPr>
        <p:txBody>
          <a:bodyPr/>
          <a:lstStyle/>
          <a:p>
            <a:pPr>
              <a:spcBef>
                <a:spcPts val="1800"/>
              </a:spcBef>
            </a:pPr>
            <a:r>
              <a:rPr lang="en-US" dirty="0" err="1" smtClean="0"/>
              <a:t>Loyd</a:t>
            </a:r>
            <a:r>
              <a:rPr lang="en-US" dirty="0" smtClean="0"/>
              <a:t> Neal, Nueces County Judge                    	Alliance for I-69 Texas Board Chair</a:t>
            </a:r>
          </a:p>
          <a:p>
            <a:pPr>
              <a:spcBef>
                <a:spcPts val="1800"/>
              </a:spcBef>
            </a:pPr>
            <a:r>
              <a:rPr lang="en-US" dirty="0" smtClean="0"/>
              <a:t>Jeff Austin III, Transportation Commission Member</a:t>
            </a:r>
          </a:p>
          <a:p>
            <a:pPr>
              <a:spcBef>
                <a:spcPts val="1800"/>
              </a:spcBef>
            </a:pPr>
            <a:r>
              <a:rPr lang="en-US" dirty="0" smtClean="0"/>
              <a:t>Judy Hawley, Chair, I-69 Advisory Committee</a:t>
            </a:r>
            <a:endParaRPr lang="en-US" dirty="0"/>
          </a:p>
        </p:txBody>
      </p:sp>
      <p:sp>
        <p:nvSpPr>
          <p:cNvPr id="4" name="Slide Number Placeholder 3"/>
          <p:cNvSpPr>
            <a:spLocks noGrp="1"/>
          </p:cNvSpPr>
          <p:nvPr>
            <p:ph type="sldNum" sz="quarter" idx="12"/>
          </p:nvPr>
        </p:nvSpPr>
        <p:spPr/>
        <p:txBody>
          <a:bodyPr/>
          <a:lstStyle/>
          <a:p>
            <a:fld id="{8E1CFE9B-CB35-4C70-A69D-EDF619A88928}" type="slidenum">
              <a:rPr lang="en-US" smtClean="0"/>
              <a:pPr/>
              <a:t>1</a:t>
            </a:fld>
            <a:endParaRPr lang="en-US" dirty="0"/>
          </a:p>
        </p:txBody>
      </p:sp>
      <p:sp>
        <p:nvSpPr>
          <p:cNvPr id="5" name="Title 1"/>
          <p:cNvSpPr txBox="1">
            <a:spLocks/>
          </p:cNvSpPr>
          <p:nvPr/>
        </p:nvSpPr>
        <p:spPr>
          <a:xfrm>
            <a:off x="685800" y="1447800"/>
            <a:ext cx="7772400" cy="563562"/>
          </a:xfrm>
          <a:prstGeom prst="rect">
            <a:avLst/>
          </a:prstGeom>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u="none" strike="noStrike" kern="1200" cap="none" spc="0" normalizeH="0" baseline="0" noProof="0" dirty="0" smtClean="0">
                <a:ln>
                  <a:noFill/>
                </a:ln>
                <a:solidFill>
                  <a:schemeClr val="accent3"/>
                </a:solidFill>
                <a:effectLst/>
                <a:uLnTx/>
                <a:uFillTx/>
                <a:latin typeface="Tahoma" pitchFamily="34" charset="0"/>
                <a:ea typeface="Tahoma" pitchFamily="34" charset="0"/>
                <a:cs typeface="Tahoma" pitchFamily="34" charset="0"/>
              </a:rPr>
              <a:t>Speakers</a:t>
            </a:r>
            <a:endParaRPr kumimoji="0" lang="en-US" sz="3200" b="1" u="none" strike="noStrike" kern="1200" cap="none" spc="0" normalizeH="0" baseline="0" noProof="0" dirty="0">
              <a:ln>
                <a:noFill/>
              </a:ln>
              <a:solidFill>
                <a:schemeClr val="accent3"/>
              </a:solidFill>
              <a:effectLst/>
              <a:uLnTx/>
              <a:uFillTx/>
              <a:latin typeface="Tahoma" pitchFamily="34" charset="0"/>
              <a:ea typeface="Tahoma" pitchFamily="34" charset="0"/>
              <a:cs typeface="Tahoma" pitchFamily="34" charset="0"/>
            </a:endParaRPr>
          </a:p>
        </p:txBody>
      </p:sp>
      <p:sp>
        <p:nvSpPr>
          <p:cNvPr id="6" name="TextBox 5"/>
          <p:cNvSpPr txBox="1"/>
          <p:nvPr/>
        </p:nvSpPr>
        <p:spPr>
          <a:xfrm>
            <a:off x="2628900" y="6019800"/>
            <a:ext cx="3886200" cy="369332"/>
          </a:xfrm>
          <a:prstGeom prst="rect">
            <a:avLst/>
          </a:prstGeom>
          <a:noFill/>
        </p:spPr>
        <p:txBody>
          <a:bodyPr wrap="square" rtlCol="0">
            <a:spAutoFit/>
          </a:bodyPr>
          <a:lstStyle/>
          <a:p>
            <a:pPr algn="ctr"/>
            <a:r>
              <a:rPr lang="en-US" b="1" dirty="0" smtClean="0"/>
              <a:t>January 14, 2015</a:t>
            </a:r>
            <a:endParaRPr lang="en-US" b="1" dirty="0"/>
          </a:p>
        </p:txBody>
      </p:sp>
      <p:pic>
        <p:nvPicPr>
          <p:cNvPr id="7" name="Picture 9" descr="I-69 Simple Sign 3.ai.png"/>
          <p:cNvPicPr>
            <a:picLocks noChangeAspect="1"/>
          </p:cNvPicPr>
          <p:nvPr/>
        </p:nvPicPr>
        <p:blipFill>
          <a:blip r:embed="rId2" cstate="print"/>
          <a:srcRect/>
          <a:stretch>
            <a:fillRect/>
          </a:stretch>
        </p:blipFill>
        <p:spPr bwMode="auto">
          <a:xfrm>
            <a:off x="3904564" y="4495800"/>
            <a:ext cx="1334871" cy="13060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14400" y="76200"/>
            <a:ext cx="7772400" cy="563562"/>
          </a:xfrm>
        </p:spPr>
        <p:txBody>
          <a:bodyPr>
            <a:normAutofit/>
          </a:bodyPr>
          <a:lstStyle/>
          <a:p>
            <a:r>
              <a:rPr lang="en-US" sz="3000" dirty="0" smtClean="0"/>
              <a:t>2011:  First I-69 Section Signed</a:t>
            </a:r>
            <a:endParaRPr lang="en-US" sz="3000" dirty="0"/>
          </a:p>
        </p:txBody>
      </p:sp>
      <p:sp>
        <p:nvSpPr>
          <p:cNvPr id="7" name="Content Placeholder 6"/>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8E1CFE9B-CB35-4C70-A69D-EDF619A88928}" type="slidenum">
              <a:rPr lang="en-US" smtClean="0"/>
              <a:pPr/>
              <a:t>10</a:t>
            </a:fld>
            <a:endParaRPr lang="en-US" dirty="0"/>
          </a:p>
        </p:txBody>
      </p:sp>
      <p:pic>
        <p:nvPicPr>
          <p:cNvPr id="3" name="Picture 2" descr="IMG_7855.jpg"/>
          <p:cNvPicPr>
            <a:picLocks noChangeAspect="1"/>
          </p:cNvPicPr>
          <p:nvPr/>
        </p:nvPicPr>
        <p:blipFill>
          <a:blip r:embed="rId3" cstate="print"/>
          <a:srcRect t="3846"/>
          <a:stretch>
            <a:fillRect/>
          </a:stretch>
        </p:blipFill>
        <p:spPr>
          <a:xfrm>
            <a:off x="228600" y="685800"/>
            <a:ext cx="8915400" cy="5715000"/>
          </a:xfrm>
          <a:prstGeom prst="rect">
            <a:avLst/>
          </a:prstGeom>
          <a:ln>
            <a:solidFill>
              <a:srgbClr val="0070C0"/>
            </a:solidFill>
          </a:ln>
        </p:spPr>
      </p:pic>
      <p:sp>
        <p:nvSpPr>
          <p:cNvPr id="5" name="TextBox 4"/>
          <p:cNvSpPr txBox="1"/>
          <p:nvPr/>
        </p:nvSpPr>
        <p:spPr>
          <a:xfrm>
            <a:off x="801256" y="6516256"/>
            <a:ext cx="2551544" cy="261610"/>
          </a:xfrm>
          <a:prstGeom prst="rect">
            <a:avLst/>
          </a:prstGeom>
          <a:noFill/>
        </p:spPr>
        <p:txBody>
          <a:bodyPr wrap="square" rtlCol="0">
            <a:spAutoFit/>
          </a:bodyPr>
          <a:lstStyle/>
          <a:p>
            <a:r>
              <a:rPr lang="en-US" sz="1100" b="1" dirty="0" smtClean="0">
                <a:solidFill>
                  <a:schemeClr val="accent3"/>
                </a:solidFill>
              </a:rPr>
              <a:t>Alliance for I-69 Texas</a:t>
            </a:r>
            <a:endParaRPr lang="en-US" sz="1100" b="1" dirty="0">
              <a:solidFill>
                <a:schemeClr val="accent3"/>
              </a:solidFill>
            </a:endParaRPr>
          </a:p>
        </p:txBody>
      </p:sp>
      <p:sp>
        <p:nvSpPr>
          <p:cNvPr id="8" name="TextBox 7"/>
          <p:cNvSpPr txBox="1"/>
          <p:nvPr/>
        </p:nvSpPr>
        <p:spPr>
          <a:xfrm>
            <a:off x="3200400" y="6459484"/>
            <a:ext cx="3581400" cy="369332"/>
          </a:xfrm>
          <a:prstGeom prst="rect">
            <a:avLst/>
          </a:prstGeom>
          <a:noFill/>
        </p:spPr>
        <p:txBody>
          <a:bodyPr wrap="square" rtlCol="0">
            <a:spAutoFit/>
          </a:bodyPr>
          <a:lstStyle/>
          <a:p>
            <a:r>
              <a:rPr lang="en-US" b="1" dirty="0" smtClean="0"/>
              <a:t>CORPUS CHRISTI/ROBSTOWN</a:t>
            </a:r>
            <a:endParaRPr lang="en-US" b="1" dirty="0"/>
          </a:p>
        </p:txBody>
      </p:sp>
      <p:pic>
        <p:nvPicPr>
          <p:cNvPr id="9" name="Picture 9" descr="I-69 Simple Sign 3.ai.png"/>
          <p:cNvPicPr>
            <a:picLocks noChangeAspect="1"/>
          </p:cNvPicPr>
          <p:nvPr/>
        </p:nvPicPr>
        <p:blipFill>
          <a:blip r:embed="rId4" cstate="print"/>
          <a:srcRect/>
          <a:stretch>
            <a:fillRect/>
          </a:stretch>
        </p:blipFill>
        <p:spPr bwMode="auto">
          <a:xfrm>
            <a:off x="7010400" y="5334000"/>
            <a:ext cx="1334871" cy="1306035"/>
          </a:xfrm>
          <a:prstGeom prst="rect">
            <a:avLst/>
          </a:prstGeom>
          <a:noFill/>
          <a:ln w="9525">
            <a:noFill/>
            <a:miter lim="800000"/>
            <a:headEnd/>
            <a:tailEnd/>
          </a:ln>
        </p:spPr>
      </p:pic>
    </p:spTree>
    <p:extLst>
      <p:ext uri="{BB962C8B-B14F-4D97-AF65-F5344CB8AC3E}">
        <p14:creationId xmlns="" xmlns:p14="http://schemas.microsoft.com/office/powerpoint/2010/main" val="183670066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Partnership to Build I-69	</a:t>
            </a:r>
            <a:endParaRPr lang="en-US" dirty="0"/>
          </a:p>
        </p:txBody>
      </p:sp>
      <p:sp>
        <p:nvSpPr>
          <p:cNvPr id="3" name="Content Placeholder 2"/>
          <p:cNvSpPr>
            <a:spLocks noGrp="1"/>
          </p:cNvSpPr>
          <p:nvPr>
            <p:ph idx="1"/>
          </p:nvPr>
        </p:nvSpPr>
        <p:spPr>
          <a:xfrm>
            <a:off x="533400" y="1143000"/>
            <a:ext cx="3810000" cy="5334000"/>
          </a:xfrm>
        </p:spPr>
        <p:txBody>
          <a:bodyPr>
            <a:normAutofit/>
          </a:bodyPr>
          <a:lstStyle/>
          <a:p>
            <a:pPr>
              <a:spcBef>
                <a:spcPts val="0"/>
              </a:spcBef>
              <a:spcAft>
                <a:spcPts val="1800"/>
              </a:spcAft>
            </a:pPr>
            <a:r>
              <a:rPr lang="en-US" sz="2000" dirty="0" smtClean="0"/>
              <a:t>Successful progress on I-69 is due to the strong partnership between TxDOT, the I-69 Advisory and Segment Committees and the Alliance for I-69 Texas</a:t>
            </a:r>
          </a:p>
          <a:p>
            <a:pPr>
              <a:spcBef>
                <a:spcPts val="0"/>
              </a:spcBef>
              <a:spcAft>
                <a:spcPts val="1800"/>
              </a:spcAft>
            </a:pPr>
            <a:r>
              <a:rPr lang="en-US" sz="2000" dirty="0" smtClean="0"/>
              <a:t>Each partner fills a critical role</a:t>
            </a:r>
          </a:p>
          <a:p>
            <a:pPr>
              <a:spcBef>
                <a:spcPts val="0"/>
              </a:spcBef>
              <a:spcAft>
                <a:spcPts val="1800"/>
              </a:spcAft>
            </a:pPr>
            <a:r>
              <a:rPr lang="en-US" sz="2000" dirty="0" smtClean="0"/>
              <a:t>Strong support from local, state and federal officials</a:t>
            </a:r>
            <a:endParaRPr lang="en-US" sz="2000" dirty="0"/>
          </a:p>
        </p:txBody>
      </p:sp>
      <p:sp>
        <p:nvSpPr>
          <p:cNvPr id="4" name="Slide Number Placeholder 3"/>
          <p:cNvSpPr>
            <a:spLocks noGrp="1"/>
          </p:cNvSpPr>
          <p:nvPr>
            <p:ph type="sldNum" sz="quarter" idx="12"/>
          </p:nvPr>
        </p:nvSpPr>
        <p:spPr/>
        <p:txBody>
          <a:bodyPr/>
          <a:lstStyle/>
          <a:p>
            <a:fld id="{8E1CFE9B-CB35-4C70-A69D-EDF619A88928}" type="slidenum">
              <a:rPr lang="en-US" smtClean="0"/>
              <a:pPr/>
              <a:t>11</a:t>
            </a:fld>
            <a:endParaRPr lang="en-US" dirty="0"/>
          </a:p>
        </p:txBody>
      </p:sp>
      <p:graphicFrame>
        <p:nvGraphicFramePr>
          <p:cNvPr id="5" name="Diagram 4"/>
          <p:cNvGraphicFramePr/>
          <p:nvPr/>
        </p:nvGraphicFramePr>
        <p:xfrm>
          <a:off x="4572000" y="838200"/>
          <a:ext cx="44196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953000" y="3121224"/>
            <a:ext cx="1752600" cy="1323439"/>
          </a:xfrm>
          <a:prstGeom prst="rect">
            <a:avLst/>
          </a:prstGeom>
          <a:noFill/>
        </p:spPr>
        <p:txBody>
          <a:bodyPr wrap="square" rtlCol="0">
            <a:spAutoFit/>
          </a:bodyPr>
          <a:lstStyle/>
          <a:p>
            <a:pPr lvl="0" algn="ctr"/>
            <a:r>
              <a:rPr lang="en-US" sz="2000" b="1" dirty="0" smtClean="0"/>
              <a:t>TxDOT &amp; Transportation Commission</a:t>
            </a:r>
          </a:p>
          <a:p>
            <a:pPr algn="ctr"/>
            <a:endParaRPr lang="en-US" sz="2000" dirty="0"/>
          </a:p>
        </p:txBody>
      </p:sp>
      <p:sp>
        <p:nvSpPr>
          <p:cNvPr id="7" name="TextBox 6"/>
          <p:cNvSpPr txBox="1"/>
          <p:nvPr/>
        </p:nvSpPr>
        <p:spPr>
          <a:xfrm>
            <a:off x="6858000" y="2057400"/>
            <a:ext cx="1752600" cy="1015663"/>
          </a:xfrm>
          <a:prstGeom prst="rect">
            <a:avLst/>
          </a:prstGeom>
          <a:noFill/>
        </p:spPr>
        <p:txBody>
          <a:bodyPr wrap="square" rtlCol="0">
            <a:spAutoFit/>
          </a:bodyPr>
          <a:lstStyle/>
          <a:p>
            <a:pPr lvl="0" algn="ctr"/>
            <a:r>
              <a:rPr lang="en-US" sz="2000" b="1" dirty="0" smtClean="0"/>
              <a:t>Alliance for</a:t>
            </a:r>
          </a:p>
          <a:p>
            <a:pPr lvl="0" algn="ctr"/>
            <a:r>
              <a:rPr lang="en-US" sz="2000" b="1" dirty="0" smtClean="0"/>
              <a:t>I-69 Texas</a:t>
            </a:r>
          </a:p>
          <a:p>
            <a:pPr algn="ctr"/>
            <a:endParaRPr lang="en-US" sz="2000" dirty="0"/>
          </a:p>
        </p:txBody>
      </p:sp>
      <p:sp>
        <p:nvSpPr>
          <p:cNvPr id="8" name="TextBox 7"/>
          <p:cNvSpPr txBox="1"/>
          <p:nvPr/>
        </p:nvSpPr>
        <p:spPr>
          <a:xfrm>
            <a:off x="6781800" y="3987463"/>
            <a:ext cx="1752600" cy="1323439"/>
          </a:xfrm>
          <a:prstGeom prst="rect">
            <a:avLst/>
          </a:prstGeom>
          <a:noFill/>
        </p:spPr>
        <p:txBody>
          <a:bodyPr wrap="square" rtlCol="0">
            <a:spAutoFit/>
          </a:bodyPr>
          <a:lstStyle/>
          <a:p>
            <a:pPr lvl="0" algn="ctr"/>
            <a:r>
              <a:rPr lang="en-US" sz="2000" b="1" dirty="0" smtClean="0"/>
              <a:t>I-69</a:t>
            </a:r>
          </a:p>
          <a:p>
            <a:pPr lvl="0" algn="ctr"/>
            <a:r>
              <a:rPr lang="en-US" sz="2000" b="1" dirty="0" smtClean="0"/>
              <a:t>Advisory &amp;</a:t>
            </a:r>
          </a:p>
          <a:p>
            <a:pPr lvl="0" algn="ctr"/>
            <a:r>
              <a:rPr lang="en-US" sz="2000" b="1" dirty="0" smtClean="0"/>
              <a:t>Segment</a:t>
            </a:r>
          </a:p>
          <a:p>
            <a:pPr lvl="0" algn="ctr"/>
            <a:r>
              <a:rPr lang="en-US" sz="2000" b="1" dirty="0" smtClean="0"/>
              <a:t>Committees</a:t>
            </a:r>
            <a:endParaRPr lang="en-US" sz="2000" dirty="0"/>
          </a:p>
        </p:txBody>
      </p:sp>
    </p:spTree>
    <p:extLst>
      <p:ext uri="{BB962C8B-B14F-4D97-AF65-F5344CB8AC3E}">
        <p14:creationId xmlns="" xmlns:p14="http://schemas.microsoft.com/office/powerpoint/2010/main" val="3111026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077200" cy="609600"/>
          </a:xfrm>
        </p:spPr>
        <p:txBody>
          <a:bodyPr>
            <a:normAutofit/>
          </a:bodyPr>
          <a:lstStyle/>
          <a:p>
            <a:r>
              <a:rPr lang="en-US" sz="3000" dirty="0" smtClean="0"/>
              <a:t>Keys to Advancing I-69 </a:t>
            </a:r>
            <a:endParaRPr lang="en-US" sz="3000" dirty="0"/>
          </a:p>
        </p:txBody>
      </p:sp>
      <p:sp>
        <p:nvSpPr>
          <p:cNvPr id="3" name="Content Placeholder 2"/>
          <p:cNvSpPr>
            <a:spLocks noGrp="1"/>
          </p:cNvSpPr>
          <p:nvPr>
            <p:ph idx="1"/>
          </p:nvPr>
        </p:nvSpPr>
        <p:spPr>
          <a:xfrm>
            <a:off x="609600" y="1066800"/>
            <a:ext cx="3505200" cy="5486400"/>
          </a:xfrm>
        </p:spPr>
        <p:txBody>
          <a:bodyPr/>
          <a:lstStyle/>
          <a:p>
            <a:pPr>
              <a:spcBef>
                <a:spcPts val="0"/>
              </a:spcBef>
              <a:spcAft>
                <a:spcPts val="1200"/>
              </a:spcAft>
            </a:pPr>
            <a:r>
              <a:rPr lang="en-US" sz="2000" dirty="0" smtClean="0"/>
              <a:t>Engage locally in planning </a:t>
            </a:r>
          </a:p>
          <a:p>
            <a:pPr>
              <a:spcBef>
                <a:spcPts val="0"/>
              </a:spcBef>
              <a:spcAft>
                <a:spcPts val="1200"/>
              </a:spcAft>
            </a:pPr>
            <a:r>
              <a:rPr lang="en-US" sz="2000" dirty="0" smtClean="0"/>
              <a:t>Seek and support innovative project development strategies</a:t>
            </a:r>
          </a:p>
          <a:p>
            <a:pPr>
              <a:spcBef>
                <a:spcPts val="0"/>
              </a:spcBef>
              <a:spcAft>
                <a:spcPts val="1200"/>
              </a:spcAft>
            </a:pPr>
            <a:r>
              <a:rPr lang="en-US" sz="2000" dirty="0" smtClean="0"/>
              <a:t>Work collaboratively to complete I-69 in Texas</a:t>
            </a:r>
          </a:p>
          <a:p>
            <a:pPr>
              <a:spcBef>
                <a:spcPts val="0"/>
              </a:spcBef>
              <a:spcAft>
                <a:spcPts val="1200"/>
              </a:spcAft>
            </a:pPr>
            <a:r>
              <a:rPr lang="en-US" sz="2000" dirty="0" smtClean="0"/>
              <a:t>Help maintain I-69 as a priority with state and federal officials</a:t>
            </a:r>
          </a:p>
        </p:txBody>
      </p:sp>
      <p:sp>
        <p:nvSpPr>
          <p:cNvPr id="4" name="Slide Number Placeholder 3"/>
          <p:cNvSpPr>
            <a:spLocks noGrp="1"/>
          </p:cNvSpPr>
          <p:nvPr>
            <p:ph type="sldNum" sz="quarter" idx="12"/>
          </p:nvPr>
        </p:nvSpPr>
        <p:spPr/>
        <p:txBody>
          <a:bodyPr/>
          <a:lstStyle/>
          <a:p>
            <a:fld id="{8E1CFE9B-CB35-4C70-A69D-EDF619A88928}" type="slidenum">
              <a:rPr lang="en-US" smtClean="0"/>
              <a:pPr/>
              <a:t>12</a:t>
            </a:fld>
            <a:endParaRPr lang="en-US" dirty="0"/>
          </a:p>
        </p:txBody>
      </p:sp>
      <p:sp>
        <p:nvSpPr>
          <p:cNvPr id="7" name="TextBox 6"/>
          <p:cNvSpPr txBox="1"/>
          <p:nvPr/>
        </p:nvSpPr>
        <p:spPr>
          <a:xfrm>
            <a:off x="801256" y="6516256"/>
            <a:ext cx="2551544" cy="261610"/>
          </a:xfrm>
          <a:prstGeom prst="rect">
            <a:avLst/>
          </a:prstGeom>
          <a:noFill/>
        </p:spPr>
        <p:txBody>
          <a:bodyPr wrap="square" rtlCol="0">
            <a:spAutoFit/>
          </a:bodyPr>
          <a:lstStyle/>
          <a:p>
            <a:r>
              <a:rPr lang="en-US" sz="1100" b="1" dirty="0" smtClean="0">
                <a:solidFill>
                  <a:schemeClr val="accent3"/>
                </a:solidFill>
              </a:rPr>
              <a:t>Alliance for I-69 Texas</a:t>
            </a:r>
            <a:endParaRPr lang="en-US" sz="1100" b="1" dirty="0">
              <a:solidFill>
                <a:schemeClr val="accent3"/>
              </a:solidFill>
            </a:endParaRPr>
          </a:p>
        </p:txBody>
      </p:sp>
      <p:pic>
        <p:nvPicPr>
          <p:cNvPr id="6" name="Picture 5" descr="Victoria project 12.11.14 (63).JPG"/>
          <p:cNvPicPr>
            <a:picLocks noChangeAspect="1"/>
          </p:cNvPicPr>
          <p:nvPr/>
        </p:nvPicPr>
        <p:blipFill>
          <a:blip r:embed="rId3" cstate="print"/>
          <a:stretch>
            <a:fillRect/>
          </a:stretch>
        </p:blipFill>
        <p:spPr>
          <a:xfrm>
            <a:off x="4343400" y="1143000"/>
            <a:ext cx="4572000" cy="4511040"/>
          </a:xfrm>
          <a:prstGeom prst="rect">
            <a:avLst/>
          </a:prstGeom>
          <a:ln>
            <a:solidFill>
              <a:srgbClr val="0070C0"/>
            </a:solidFill>
          </a:ln>
          <a:effectLst>
            <a:outerShdw blurRad="50800" dist="38100" dir="2700000" algn="tl" rotWithShape="0">
              <a:prstClr val="black">
                <a:alpha val="40000"/>
              </a:prstClr>
            </a:outerShdw>
          </a:effectLst>
        </p:spPr>
      </p:pic>
      <p:sp>
        <p:nvSpPr>
          <p:cNvPr id="8" name="TextBox 7"/>
          <p:cNvSpPr txBox="1"/>
          <p:nvPr/>
        </p:nvSpPr>
        <p:spPr>
          <a:xfrm>
            <a:off x="4419600" y="5715001"/>
            <a:ext cx="4572000" cy="307777"/>
          </a:xfrm>
          <a:prstGeom prst="rect">
            <a:avLst/>
          </a:prstGeom>
          <a:noFill/>
        </p:spPr>
        <p:txBody>
          <a:bodyPr wrap="square" rtlCol="0">
            <a:spAutoFit/>
          </a:bodyPr>
          <a:lstStyle/>
          <a:p>
            <a:r>
              <a:rPr lang="en-US" sz="1400" b="1" dirty="0" smtClean="0"/>
              <a:t>US 59 Overpass Construction in </a:t>
            </a:r>
            <a:r>
              <a:rPr lang="en-US" sz="1400" b="1" dirty="0" smtClean="0"/>
              <a:t>Victoria (2014)</a:t>
            </a:r>
            <a:endParaRPr lang="en-US" sz="14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685800"/>
          </a:xfrm>
        </p:spPr>
        <p:txBody>
          <a:bodyPr>
            <a:normAutofit/>
          </a:bodyPr>
          <a:lstStyle/>
          <a:p>
            <a:r>
              <a:rPr lang="en-US" sz="3000" dirty="0" smtClean="0"/>
              <a:t>Supporting Progress on I-69 in Texas</a:t>
            </a:r>
            <a:endParaRPr lang="en-US" sz="3000" dirty="0"/>
          </a:p>
        </p:txBody>
      </p:sp>
      <p:sp>
        <p:nvSpPr>
          <p:cNvPr id="4" name="Slide Number Placeholder 3"/>
          <p:cNvSpPr>
            <a:spLocks noGrp="1"/>
          </p:cNvSpPr>
          <p:nvPr>
            <p:ph type="sldNum" sz="quarter" idx="12"/>
          </p:nvPr>
        </p:nvSpPr>
        <p:spPr/>
        <p:txBody>
          <a:bodyPr/>
          <a:lstStyle/>
          <a:p>
            <a:fld id="{8E1CFE9B-CB35-4C70-A69D-EDF619A88928}" type="slidenum">
              <a:rPr lang="en-US" smtClean="0"/>
              <a:pPr/>
              <a:t>13</a:t>
            </a:fld>
            <a:endParaRPr lang="en-US" dirty="0"/>
          </a:p>
        </p:txBody>
      </p:sp>
      <p:pic>
        <p:nvPicPr>
          <p:cNvPr id="5" name="Picture 4" descr="i69Future Sign.JPG"/>
          <p:cNvPicPr>
            <a:picLocks noChangeAspect="1"/>
          </p:cNvPicPr>
          <p:nvPr/>
        </p:nvPicPr>
        <p:blipFill>
          <a:blip r:embed="rId3" cstate="print"/>
          <a:srcRect b="8180"/>
          <a:stretch>
            <a:fillRect/>
          </a:stretch>
        </p:blipFill>
        <p:spPr>
          <a:xfrm>
            <a:off x="523942" y="990600"/>
            <a:ext cx="8239058" cy="5029200"/>
          </a:xfrm>
          <a:prstGeom prst="rect">
            <a:avLst/>
          </a:prstGeom>
          <a:ln>
            <a:solidFill>
              <a:srgbClr val="0070C0"/>
            </a:solidFill>
          </a:ln>
        </p:spPr>
      </p:pic>
      <p:pic>
        <p:nvPicPr>
          <p:cNvPr id="6" name="Picture 11" descr="i69 logo type only2.ai.png"/>
          <p:cNvPicPr>
            <a:picLocks noChangeAspect="1"/>
          </p:cNvPicPr>
          <p:nvPr/>
        </p:nvPicPr>
        <p:blipFill>
          <a:blip r:embed="rId4" cstate="print"/>
          <a:srcRect/>
          <a:stretch>
            <a:fillRect/>
          </a:stretch>
        </p:blipFill>
        <p:spPr bwMode="auto">
          <a:xfrm>
            <a:off x="2362200" y="1219200"/>
            <a:ext cx="3733800" cy="456166"/>
          </a:xfrm>
          <a:prstGeom prst="rect">
            <a:avLst/>
          </a:prstGeom>
          <a:noFill/>
          <a:ln w="9525">
            <a:noFill/>
            <a:miter lim="800000"/>
            <a:headEnd/>
            <a:tailEnd/>
          </a:ln>
        </p:spPr>
      </p:pic>
      <p:pic>
        <p:nvPicPr>
          <p:cNvPr id="7" name="Picture 9" descr="I-69 Simple Sign 3.ai.png"/>
          <p:cNvPicPr>
            <a:picLocks noChangeAspect="1"/>
          </p:cNvPicPr>
          <p:nvPr/>
        </p:nvPicPr>
        <p:blipFill>
          <a:blip r:embed="rId5" cstate="print"/>
          <a:srcRect/>
          <a:stretch>
            <a:fillRect/>
          </a:stretch>
        </p:blipFill>
        <p:spPr bwMode="auto">
          <a:xfrm>
            <a:off x="990600" y="838200"/>
            <a:ext cx="1324001" cy="1295400"/>
          </a:xfrm>
          <a:prstGeom prst="rect">
            <a:avLst/>
          </a:prstGeom>
          <a:noFill/>
          <a:ln w="9525">
            <a:noFill/>
            <a:miter lim="800000"/>
            <a:headEnd/>
            <a:tailEnd/>
          </a:ln>
        </p:spPr>
      </p:pic>
      <p:sp>
        <p:nvSpPr>
          <p:cNvPr id="8" name="TextBox 7"/>
          <p:cNvSpPr txBox="1"/>
          <p:nvPr/>
        </p:nvSpPr>
        <p:spPr>
          <a:xfrm>
            <a:off x="801256" y="6516256"/>
            <a:ext cx="2551544" cy="261610"/>
          </a:xfrm>
          <a:prstGeom prst="rect">
            <a:avLst/>
          </a:prstGeom>
          <a:noFill/>
        </p:spPr>
        <p:txBody>
          <a:bodyPr wrap="square" rtlCol="0">
            <a:spAutoFit/>
          </a:bodyPr>
          <a:lstStyle/>
          <a:p>
            <a:r>
              <a:rPr lang="en-US" sz="1100" b="1" dirty="0" smtClean="0">
                <a:solidFill>
                  <a:schemeClr val="accent3"/>
                </a:solidFill>
              </a:rPr>
              <a:t>Alliance for I-69 Texas</a:t>
            </a:r>
            <a:endParaRPr lang="en-US" sz="1100" b="1" dirty="0">
              <a:solidFill>
                <a:schemeClr val="accent3"/>
              </a:solidFill>
            </a:endParaRPr>
          </a:p>
        </p:txBody>
      </p:sp>
      <p:sp>
        <p:nvSpPr>
          <p:cNvPr id="9" name="Title 2"/>
          <p:cNvSpPr txBox="1">
            <a:spLocks/>
          </p:cNvSpPr>
          <p:nvPr/>
        </p:nvSpPr>
        <p:spPr>
          <a:xfrm>
            <a:off x="2133600" y="6065838"/>
            <a:ext cx="4876800" cy="411162"/>
          </a:xfrm>
          <a:prstGeom prst="rect">
            <a:avLst/>
          </a:prstGeom>
        </p:spPr>
        <p:txBody>
          <a:bodyPr vert="horz" lIns="91440" tIns="45720" rIns="91440" bIns="45720" rtlCol="0" anchor="ctr">
            <a:normAutofit fontScale="9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1" u="none" strike="noStrike" kern="1200" cap="none" spc="0" normalizeH="0" baseline="0" noProof="0" smtClean="0">
                <a:ln>
                  <a:noFill/>
                </a:ln>
                <a:solidFill>
                  <a:schemeClr val="accent3"/>
                </a:solidFill>
                <a:effectLst/>
                <a:uLnTx/>
                <a:uFillTx/>
                <a:latin typeface="Tahoma" pitchFamily="34" charset="0"/>
                <a:ea typeface="Tahoma" pitchFamily="34" charset="0"/>
                <a:cs typeface="Tahoma" pitchFamily="34" charset="0"/>
              </a:rPr>
              <a:t>www.i69TexasAlliance.com</a:t>
            </a:r>
            <a:endParaRPr kumimoji="0" lang="en-US" sz="2400" b="1" i="1" u="none" strike="noStrike" kern="1200" cap="none" spc="0" normalizeH="0" baseline="0" noProof="0" dirty="0">
              <a:ln>
                <a:noFill/>
              </a:ln>
              <a:solidFill>
                <a:schemeClr val="accent3"/>
              </a:solidFill>
              <a:effectLst/>
              <a:uLnTx/>
              <a:uFillTx/>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E1CFE9B-CB35-4C70-A69D-EDF619A88928}" type="slidenum">
              <a:rPr lang="en-US" smtClean="0"/>
              <a:pPr/>
              <a:t>2</a:t>
            </a:fld>
            <a:endParaRPr lang="en-US" dirty="0"/>
          </a:p>
        </p:txBody>
      </p:sp>
      <p:pic>
        <p:nvPicPr>
          <p:cNvPr id="5" name="Picture 11" descr="i69 logo type only2.ai.png"/>
          <p:cNvPicPr>
            <a:picLocks noChangeAspect="1"/>
          </p:cNvPicPr>
          <p:nvPr/>
        </p:nvPicPr>
        <p:blipFill>
          <a:blip r:embed="rId3" cstate="print"/>
          <a:srcRect/>
          <a:stretch>
            <a:fillRect/>
          </a:stretch>
        </p:blipFill>
        <p:spPr bwMode="auto">
          <a:xfrm>
            <a:off x="533400" y="3200400"/>
            <a:ext cx="3733800" cy="456166"/>
          </a:xfrm>
          <a:prstGeom prst="rect">
            <a:avLst/>
          </a:prstGeom>
          <a:noFill/>
          <a:ln w="9525">
            <a:noFill/>
            <a:miter lim="800000"/>
            <a:headEnd/>
            <a:tailEnd/>
          </a:ln>
        </p:spPr>
      </p:pic>
      <p:pic>
        <p:nvPicPr>
          <p:cNvPr id="6" name="Picture 9" descr="I-69 Simple Sign 3.ai.png"/>
          <p:cNvPicPr>
            <a:picLocks noChangeAspect="1"/>
          </p:cNvPicPr>
          <p:nvPr/>
        </p:nvPicPr>
        <p:blipFill>
          <a:blip r:embed="rId4" cstate="print"/>
          <a:srcRect/>
          <a:stretch>
            <a:fillRect/>
          </a:stretch>
        </p:blipFill>
        <p:spPr bwMode="auto">
          <a:xfrm>
            <a:off x="1219200" y="609600"/>
            <a:ext cx="2433637" cy="2381065"/>
          </a:xfrm>
          <a:prstGeom prst="rect">
            <a:avLst/>
          </a:prstGeom>
          <a:noFill/>
          <a:ln w="9525">
            <a:noFill/>
            <a:miter lim="800000"/>
            <a:headEnd/>
            <a:tailEnd/>
          </a:ln>
        </p:spPr>
      </p:pic>
      <p:sp>
        <p:nvSpPr>
          <p:cNvPr id="8" name="Text Box 1035"/>
          <p:cNvSpPr txBox="1">
            <a:spLocks noChangeArrowheads="1"/>
          </p:cNvSpPr>
          <p:nvPr/>
        </p:nvSpPr>
        <p:spPr bwMode="auto">
          <a:xfrm>
            <a:off x="1066800" y="6473825"/>
            <a:ext cx="2423612" cy="307777"/>
          </a:xfrm>
          <a:prstGeom prst="rect">
            <a:avLst/>
          </a:prstGeom>
          <a:noFill/>
          <a:ln w="12700">
            <a:noFill/>
            <a:miter lim="800000"/>
            <a:headEnd type="none" w="sm" len="sm"/>
            <a:tailEnd type="none" w="sm" len="sm"/>
          </a:ln>
          <a:effectLst/>
        </p:spPr>
        <p:txBody>
          <a:bodyPr wrap="none">
            <a:spAutoFit/>
          </a:bodyPr>
          <a:lstStyle/>
          <a:p>
            <a:pPr>
              <a:defRPr/>
            </a:pPr>
            <a:r>
              <a:rPr lang="en-US" altLang="en-US" sz="1400" b="1" dirty="0">
                <a:solidFill>
                  <a:srgbClr val="002060"/>
                </a:solidFill>
                <a:effectLst>
                  <a:outerShdw blurRad="38100" dist="38100" dir="2700000" algn="tl">
                    <a:srgbClr val="C0C0C0"/>
                  </a:outerShdw>
                </a:effectLst>
                <a:latin typeface="Cambria" pitchFamily="18" charset="0"/>
              </a:rPr>
              <a:t>www.i69TexasAlliance.com</a:t>
            </a:r>
          </a:p>
        </p:txBody>
      </p:sp>
      <p:sp>
        <p:nvSpPr>
          <p:cNvPr id="12" name="TextBox 11"/>
          <p:cNvSpPr txBox="1"/>
          <p:nvPr/>
        </p:nvSpPr>
        <p:spPr>
          <a:xfrm>
            <a:off x="7162800" y="6560453"/>
            <a:ext cx="1447800" cy="276999"/>
          </a:xfrm>
          <a:prstGeom prst="rect">
            <a:avLst/>
          </a:prstGeom>
          <a:noFill/>
        </p:spPr>
        <p:txBody>
          <a:bodyPr wrap="square" rtlCol="0">
            <a:spAutoFit/>
          </a:bodyPr>
          <a:lstStyle/>
          <a:p>
            <a:r>
              <a:rPr lang="en-US" sz="1200" dirty="0" smtClean="0"/>
              <a:t>January  2015</a:t>
            </a:r>
            <a:endParaRPr lang="en-US" sz="1200" dirty="0"/>
          </a:p>
        </p:txBody>
      </p:sp>
      <p:pic>
        <p:nvPicPr>
          <p:cNvPr id="10" name="Picture 9" descr="houstonSign4.JPG"/>
          <p:cNvPicPr>
            <a:picLocks noChangeAspect="1"/>
          </p:cNvPicPr>
          <p:nvPr/>
        </p:nvPicPr>
        <p:blipFill>
          <a:blip r:embed="rId5" cstate="print"/>
          <a:srcRect l="2102" t="10515" r="27086" b="16648"/>
          <a:stretch>
            <a:fillRect/>
          </a:stretch>
        </p:blipFill>
        <p:spPr>
          <a:xfrm>
            <a:off x="4572001" y="444141"/>
            <a:ext cx="4343400" cy="2832459"/>
          </a:xfrm>
          <a:prstGeom prst="rect">
            <a:avLst/>
          </a:prstGeom>
          <a:ln>
            <a:solidFill>
              <a:srgbClr val="0070C0"/>
            </a:solidFill>
          </a:ln>
        </p:spPr>
      </p:pic>
      <p:pic>
        <p:nvPicPr>
          <p:cNvPr id="11" name="Picture 10" descr="i37 sign for i69.JPG"/>
          <p:cNvPicPr>
            <a:picLocks noChangeAspect="1"/>
          </p:cNvPicPr>
          <p:nvPr/>
        </p:nvPicPr>
        <p:blipFill>
          <a:blip r:embed="rId6" cstate="print"/>
          <a:srcRect t="9407" b="1344"/>
          <a:stretch>
            <a:fillRect/>
          </a:stretch>
        </p:blipFill>
        <p:spPr>
          <a:xfrm>
            <a:off x="4572000" y="3352800"/>
            <a:ext cx="4343400" cy="3048000"/>
          </a:xfrm>
          <a:prstGeom prst="rect">
            <a:avLst/>
          </a:prstGeom>
          <a:ln>
            <a:solidFill>
              <a:srgbClr val="0070C0"/>
            </a:solidFill>
          </a:ln>
        </p:spPr>
      </p:pic>
      <p:sp>
        <p:nvSpPr>
          <p:cNvPr id="13" name="TextBox 12"/>
          <p:cNvSpPr txBox="1">
            <a:spLocks noChangeArrowheads="1"/>
          </p:cNvSpPr>
          <p:nvPr/>
        </p:nvSpPr>
        <p:spPr bwMode="auto">
          <a:xfrm>
            <a:off x="381000" y="4495800"/>
            <a:ext cx="3981450" cy="1569660"/>
          </a:xfrm>
          <a:prstGeom prst="rect">
            <a:avLst/>
          </a:prstGeom>
          <a:noFill/>
          <a:ln w="9525">
            <a:noFill/>
            <a:miter lim="800000"/>
            <a:headEnd/>
            <a:tailEnd/>
          </a:ln>
        </p:spPr>
        <p:txBody>
          <a:bodyPr>
            <a:spAutoFit/>
          </a:bodyPr>
          <a:lstStyle/>
          <a:p>
            <a:pPr algn="ctr">
              <a:defRPr/>
            </a:pPr>
            <a:r>
              <a:rPr lang="en-US" sz="2400" b="1" i="1" dirty="0" smtClean="0">
                <a:solidFill>
                  <a:srgbClr val="002060"/>
                </a:solidFill>
                <a:latin typeface="Tahoma" pitchFamily="34" charset="0"/>
                <a:cs typeface="Tahoma" pitchFamily="34" charset="0"/>
              </a:rPr>
              <a:t>Building </a:t>
            </a:r>
          </a:p>
          <a:p>
            <a:pPr algn="ctr">
              <a:defRPr/>
            </a:pPr>
            <a:r>
              <a:rPr lang="en-US" sz="2400" b="1" i="1" dirty="0" smtClean="0">
                <a:solidFill>
                  <a:srgbClr val="002060"/>
                </a:solidFill>
                <a:latin typeface="Tahoma" pitchFamily="34" charset="0"/>
                <a:cs typeface="Tahoma" pitchFamily="34" charset="0"/>
              </a:rPr>
              <a:t>Interstate 69</a:t>
            </a:r>
            <a:br>
              <a:rPr lang="en-US" sz="2400" b="1" i="1" dirty="0" smtClean="0">
                <a:solidFill>
                  <a:srgbClr val="002060"/>
                </a:solidFill>
                <a:latin typeface="Tahoma" pitchFamily="34" charset="0"/>
                <a:cs typeface="Tahoma" pitchFamily="34" charset="0"/>
              </a:rPr>
            </a:br>
            <a:r>
              <a:rPr lang="en-US" sz="2400" b="1" i="1" dirty="0" smtClean="0">
                <a:solidFill>
                  <a:srgbClr val="002060"/>
                </a:solidFill>
                <a:latin typeface="Tahoma" pitchFamily="34" charset="0"/>
                <a:cs typeface="Tahoma" pitchFamily="34" charset="0"/>
              </a:rPr>
              <a:t>As A Series of </a:t>
            </a:r>
          </a:p>
          <a:p>
            <a:pPr algn="ctr">
              <a:defRPr/>
            </a:pPr>
            <a:r>
              <a:rPr lang="en-US" sz="2400" b="1" i="1" dirty="0" smtClean="0">
                <a:solidFill>
                  <a:srgbClr val="002060"/>
                </a:solidFill>
                <a:latin typeface="Tahoma" pitchFamily="34" charset="0"/>
                <a:cs typeface="Tahoma" pitchFamily="34" charset="0"/>
              </a:rPr>
              <a:t>Upgrade Projects</a:t>
            </a:r>
            <a:endParaRPr lang="en-US" sz="2100" b="1" i="1" dirty="0">
              <a:solidFill>
                <a:srgbClr val="002060"/>
              </a:solidFill>
              <a:effectLst>
                <a:outerShdw blurRad="38100" dist="38100" dir="2700000" algn="tl">
                  <a:srgbClr val="000000">
                    <a:alpha val="43137"/>
                  </a:srgbClr>
                </a:outerShdw>
              </a:effectLst>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20+Years of  I-69 Advocacy</a:t>
            </a:r>
            <a:endParaRPr lang="en-US" sz="3000" dirty="0"/>
          </a:p>
        </p:txBody>
      </p:sp>
      <p:sp>
        <p:nvSpPr>
          <p:cNvPr id="3" name="Content Placeholder 2"/>
          <p:cNvSpPr>
            <a:spLocks noGrp="1"/>
          </p:cNvSpPr>
          <p:nvPr>
            <p:ph idx="1"/>
          </p:nvPr>
        </p:nvSpPr>
        <p:spPr>
          <a:xfrm>
            <a:off x="4572000" y="1219200"/>
            <a:ext cx="4114800" cy="4953000"/>
          </a:xfrm>
        </p:spPr>
        <p:txBody>
          <a:bodyPr>
            <a:normAutofit/>
          </a:bodyPr>
          <a:lstStyle/>
          <a:p>
            <a:pPr>
              <a:spcBef>
                <a:spcPts val="800"/>
              </a:spcBef>
            </a:pPr>
            <a:r>
              <a:rPr lang="en-US" sz="2000" dirty="0" smtClean="0"/>
              <a:t>The Alliance for I-69 Texas was formed in 1993 by elected officials and economic development organizations</a:t>
            </a:r>
          </a:p>
          <a:p>
            <a:pPr>
              <a:spcBef>
                <a:spcPts val="800"/>
              </a:spcBef>
            </a:pPr>
            <a:r>
              <a:rPr lang="en-US" sz="2000" dirty="0" smtClean="0"/>
              <a:t>All segments of route represented in Alliance</a:t>
            </a:r>
          </a:p>
          <a:p>
            <a:pPr>
              <a:spcBef>
                <a:spcPts val="800"/>
              </a:spcBef>
            </a:pPr>
            <a:r>
              <a:rPr lang="en-US" sz="2000" dirty="0" smtClean="0"/>
              <a:t>Have an executive director plus Washington and State Capitol representation</a:t>
            </a:r>
          </a:p>
          <a:p>
            <a:pPr>
              <a:spcBef>
                <a:spcPts val="800"/>
              </a:spcBef>
            </a:pPr>
            <a:r>
              <a:rPr lang="en-US" sz="2000" dirty="0" smtClean="0"/>
              <a:t>Persistence has helped build support from lawmakers, governor, Transportation Commission and local communities</a:t>
            </a:r>
            <a:endParaRPr lang="en-US" sz="2000" dirty="0"/>
          </a:p>
        </p:txBody>
      </p:sp>
      <p:sp>
        <p:nvSpPr>
          <p:cNvPr id="4" name="Slide Number Placeholder 3"/>
          <p:cNvSpPr>
            <a:spLocks noGrp="1"/>
          </p:cNvSpPr>
          <p:nvPr>
            <p:ph type="sldNum" sz="quarter" idx="12"/>
          </p:nvPr>
        </p:nvSpPr>
        <p:spPr/>
        <p:txBody>
          <a:bodyPr/>
          <a:lstStyle/>
          <a:p>
            <a:fld id="{8E1CFE9B-CB35-4C70-A69D-EDF619A88928}" type="slidenum">
              <a:rPr lang="en-US" smtClean="0"/>
              <a:pPr/>
              <a:t>3</a:t>
            </a:fld>
            <a:endParaRPr lang="en-US" dirty="0"/>
          </a:p>
        </p:txBody>
      </p:sp>
      <p:pic>
        <p:nvPicPr>
          <p:cNvPr id="8" name="Picture 6" descr="tx capitol at night.jpg"/>
          <p:cNvPicPr>
            <a:picLocks noChangeAspect="1"/>
          </p:cNvPicPr>
          <p:nvPr/>
        </p:nvPicPr>
        <p:blipFill>
          <a:blip r:embed="rId3" cstate="print"/>
          <a:srcRect l="22829" r="24719"/>
          <a:stretch>
            <a:fillRect/>
          </a:stretch>
        </p:blipFill>
        <p:spPr bwMode="auto">
          <a:xfrm>
            <a:off x="304800" y="1219200"/>
            <a:ext cx="3962400" cy="503954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 name="TextBox 8"/>
          <p:cNvSpPr txBox="1"/>
          <p:nvPr/>
        </p:nvSpPr>
        <p:spPr>
          <a:xfrm>
            <a:off x="801256" y="6516256"/>
            <a:ext cx="2551544" cy="261610"/>
          </a:xfrm>
          <a:prstGeom prst="rect">
            <a:avLst/>
          </a:prstGeom>
          <a:noFill/>
        </p:spPr>
        <p:txBody>
          <a:bodyPr wrap="square" rtlCol="0">
            <a:spAutoFit/>
          </a:bodyPr>
          <a:lstStyle/>
          <a:p>
            <a:r>
              <a:rPr lang="en-US" sz="1100" b="1" dirty="0" smtClean="0">
                <a:solidFill>
                  <a:schemeClr val="accent3"/>
                </a:solidFill>
              </a:rPr>
              <a:t>Alliance for I-69 Texas</a:t>
            </a:r>
            <a:endParaRPr lang="en-US" sz="1100" b="1" dirty="0">
              <a:solidFill>
                <a:schemeClr val="accent3"/>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The I-69 System in Texas</a:t>
            </a:r>
            <a:endParaRPr lang="en-US" sz="3000" dirty="0"/>
          </a:p>
        </p:txBody>
      </p:sp>
      <p:sp>
        <p:nvSpPr>
          <p:cNvPr id="3" name="Content Placeholder 2"/>
          <p:cNvSpPr>
            <a:spLocks noGrp="1"/>
          </p:cNvSpPr>
          <p:nvPr>
            <p:ph idx="1"/>
          </p:nvPr>
        </p:nvSpPr>
        <p:spPr>
          <a:xfrm>
            <a:off x="4114800" y="990600"/>
            <a:ext cx="5029200" cy="5638800"/>
          </a:xfrm>
        </p:spPr>
        <p:txBody>
          <a:bodyPr>
            <a:normAutofit lnSpcReduction="10000"/>
          </a:bodyPr>
          <a:lstStyle/>
          <a:p>
            <a:pPr>
              <a:lnSpc>
                <a:spcPct val="110000"/>
              </a:lnSpc>
              <a:spcBef>
                <a:spcPts val="500"/>
              </a:spcBef>
            </a:pPr>
            <a:r>
              <a:rPr lang="en-US" sz="2000" dirty="0" smtClean="0"/>
              <a:t>1,076 miles including I-369 from Texarkana to Tenaha, I-69, plus I-69E, I-69C, I-69W, and the I-2 Connector in South Texas</a:t>
            </a:r>
          </a:p>
          <a:p>
            <a:pPr>
              <a:lnSpc>
                <a:spcPct val="110000"/>
              </a:lnSpc>
              <a:spcBef>
                <a:spcPts val="500"/>
              </a:spcBef>
            </a:pPr>
            <a:r>
              <a:rPr lang="en-US" sz="2000" dirty="0" smtClean="0"/>
              <a:t>One-third of Texas population lives in counties along the I-69 System Route</a:t>
            </a:r>
          </a:p>
          <a:p>
            <a:pPr lvl="1">
              <a:lnSpc>
                <a:spcPct val="90000"/>
              </a:lnSpc>
              <a:spcBef>
                <a:spcPts val="500"/>
              </a:spcBef>
            </a:pPr>
            <a:r>
              <a:rPr lang="en-US" sz="1600" dirty="0" smtClean="0"/>
              <a:t>Houston Metro – 		6.5 million</a:t>
            </a:r>
          </a:p>
          <a:p>
            <a:pPr lvl="1">
              <a:lnSpc>
                <a:spcPct val="90000"/>
              </a:lnSpc>
              <a:spcBef>
                <a:spcPts val="500"/>
              </a:spcBef>
            </a:pPr>
            <a:r>
              <a:rPr lang="en-US" sz="1600" dirty="0" smtClean="0"/>
              <a:t>Lower Rio Grande Valley – 	1.4 million</a:t>
            </a:r>
          </a:p>
          <a:p>
            <a:pPr lvl="1">
              <a:lnSpc>
                <a:spcPct val="90000"/>
              </a:lnSpc>
              <a:spcBef>
                <a:spcPts val="500"/>
              </a:spcBef>
            </a:pPr>
            <a:r>
              <a:rPr lang="en-US" sz="1600" dirty="0" smtClean="0"/>
              <a:t>Laredo Metro -		276,000</a:t>
            </a:r>
          </a:p>
          <a:p>
            <a:pPr marL="914400" lvl="2" indent="-231775">
              <a:lnSpc>
                <a:spcPct val="90000"/>
              </a:lnSpc>
              <a:spcBef>
                <a:spcPts val="500"/>
              </a:spcBef>
            </a:pPr>
            <a:r>
              <a:rPr lang="en-US" sz="1600" dirty="0" smtClean="0"/>
              <a:t>Adjacent Mexico Cities – (2.2+ million)</a:t>
            </a:r>
          </a:p>
          <a:p>
            <a:pPr lvl="1">
              <a:lnSpc>
                <a:spcPct val="90000"/>
              </a:lnSpc>
              <a:spcBef>
                <a:spcPts val="500"/>
              </a:spcBef>
            </a:pPr>
            <a:r>
              <a:rPr lang="en-US" sz="1600" dirty="0" smtClean="0"/>
              <a:t>Corpus Christi Metro – 	559,000</a:t>
            </a:r>
          </a:p>
          <a:p>
            <a:pPr lvl="1">
              <a:lnSpc>
                <a:spcPct val="90000"/>
              </a:lnSpc>
              <a:spcBef>
                <a:spcPts val="500"/>
              </a:spcBef>
            </a:pPr>
            <a:r>
              <a:rPr lang="en-US" sz="1600" dirty="0" smtClean="0"/>
              <a:t>Nacogdoches/Lufkin Metro – 	153,000</a:t>
            </a:r>
          </a:p>
          <a:p>
            <a:pPr lvl="1">
              <a:lnSpc>
                <a:spcPct val="90000"/>
              </a:lnSpc>
              <a:spcBef>
                <a:spcPts val="500"/>
              </a:spcBef>
            </a:pPr>
            <a:r>
              <a:rPr lang="en-US" sz="1600" dirty="0" smtClean="0"/>
              <a:t>Texarkana Metro  - 		144,000</a:t>
            </a:r>
          </a:p>
          <a:p>
            <a:pPr lvl="1">
              <a:lnSpc>
                <a:spcPct val="90000"/>
              </a:lnSpc>
              <a:spcBef>
                <a:spcPts val="500"/>
              </a:spcBef>
            </a:pPr>
            <a:r>
              <a:rPr lang="en-US" sz="1600" dirty="0" smtClean="0"/>
              <a:t>Victoria Metro – 		122,000</a:t>
            </a:r>
          </a:p>
          <a:p>
            <a:pPr lvl="1">
              <a:lnSpc>
                <a:spcPct val="90000"/>
              </a:lnSpc>
              <a:spcBef>
                <a:spcPts val="500"/>
              </a:spcBef>
            </a:pPr>
            <a:r>
              <a:rPr lang="en-US" sz="1600" dirty="0" smtClean="0"/>
              <a:t>Harrison/Marion/Panola – 	105,000</a:t>
            </a:r>
          </a:p>
          <a:p>
            <a:pPr>
              <a:lnSpc>
                <a:spcPct val="110000"/>
              </a:lnSpc>
              <a:spcBef>
                <a:spcPts val="500"/>
              </a:spcBef>
            </a:pPr>
            <a:r>
              <a:rPr lang="en-US" sz="2000" dirty="0" smtClean="0"/>
              <a:t>Connects </a:t>
            </a:r>
            <a:r>
              <a:rPr lang="en-US" sz="2000" dirty="0"/>
              <a:t>population centers, seaports, distribution points &amp; ports of </a:t>
            </a:r>
            <a:r>
              <a:rPr lang="en-US" sz="2000" dirty="0" smtClean="0"/>
              <a:t>entry</a:t>
            </a:r>
          </a:p>
          <a:p>
            <a:pPr>
              <a:lnSpc>
                <a:spcPct val="110000"/>
              </a:lnSpc>
              <a:spcBef>
                <a:spcPts val="500"/>
              </a:spcBef>
            </a:pPr>
            <a:r>
              <a:rPr lang="en-US" sz="2000" dirty="0" smtClean="0"/>
              <a:t>Key drivers: Freight movement, safety, connectivity &amp; </a:t>
            </a:r>
            <a:r>
              <a:rPr lang="en-US" sz="2000" dirty="0"/>
              <a:t>economic </a:t>
            </a:r>
            <a:r>
              <a:rPr lang="en-US" sz="2000" dirty="0" smtClean="0"/>
              <a:t>development</a:t>
            </a:r>
          </a:p>
          <a:p>
            <a:pPr>
              <a:lnSpc>
                <a:spcPct val="90000"/>
              </a:lnSpc>
              <a:spcBef>
                <a:spcPts val="500"/>
              </a:spcBef>
            </a:pPr>
            <a:endParaRPr lang="en-US" sz="2000" dirty="0"/>
          </a:p>
        </p:txBody>
      </p:sp>
      <p:sp>
        <p:nvSpPr>
          <p:cNvPr id="4" name="Slide Number Placeholder 3"/>
          <p:cNvSpPr>
            <a:spLocks noGrp="1"/>
          </p:cNvSpPr>
          <p:nvPr>
            <p:ph type="sldNum" sz="quarter" idx="12"/>
          </p:nvPr>
        </p:nvSpPr>
        <p:spPr/>
        <p:txBody>
          <a:bodyPr/>
          <a:lstStyle/>
          <a:p>
            <a:fld id="{8E1CFE9B-CB35-4C70-A69D-EDF619A88928}" type="slidenum">
              <a:rPr lang="en-US" smtClean="0"/>
              <a:pPr/>
              <a:t>4</a:t>
            </a:fld>
            <a:endParaRPr lang="en-US" dirty="0"/>
          </a:p>
        </p:txBody>
      </p:sp>
      <p:pic>
        <p:nvPicPr>
          <p:cNvPr id="5" name="Picture 4" descr="cover map-01.jpg"/>
          <p:cNvPicPr>
            <a:picLocks noChangeAspect="1"/>
          </p:cNvPicPr>
          <p:nvPr/>
        </p:nvPicPr>
        <p:blipFill>
          <a:blip r:embed="rId3" cstate="print"/>
          <a:srcRect r="12627"/>
          <a:stretch>
            <a:fillRect/>
          </a:stretch>
        </p:blipFill>
        <p:spPr>
          <a:xfrm>
            <a:off x="152400" y="914400"/>
            <a:ext cx="3840969" cy="5867400"/>
          </a:xfrm>
          <a:prstGeom prst="rect">
            <a:avLst/>
          </a:prstGeom>
          <a:ln>
            <a:solidFill>
              <a:srgbClr val="0070C0"/>
            </a:solidFill>
          </a:ln>
        </p:spPr>
      </p:pic>
      <p:sp>
        <p:nvSpPr>
          <p:cNvPr id="6" name="TextBox 5"/>
          <p:cNvSpPr txBox="1"/>
          <p:nvPr/>
        </p:nvSpPr>
        <p:spPr>
          <a:xfrm>
            <a:off x="2286000" y="6553200"/>
            <a:ext cx="1752600" cy="261610"/>
          </a:xfrm>
          <a:prstGeom prst="rect">
            <a:avLst/>
          </a:prstGeom>
          <a:noFill/>
        </p:spPr>
        <p:txBody>
          <a:bodyPr wrap="square" rtlCol="0">
            <a:spAutoFit/>
          </a:bodyPr>
          <a:lstStyle/>
          <a:p>
            <a:r>
              <a:rPr lang="en-US" sz="1100" b="1" dirty="0" smtClean="0">
                <a:solidFill>
                  <a:schemeClr val="accent3"/>
                </a:solidFill>
              </a:rPr>
              <a:t>Alliance for I-69 Texas</a:t>
            </a:r>
            <a:endParaRPr lang="en-US" sz="1100" b="1" dirty="0">
              <a:solidFill>
                <a:schemeClr val="accent3"/>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50. ports map3-01.jpg"/>
          <p:cNvPicPr>
            <a:picLocks noChangeAspect="1"/>
          </p:cNvPicPr>
          <p:nvPr/>
        </p:nvPicPr>
        <p:blipFill>
          <a:blip r:embed="rId3" cstate="print"/>
          <a:srcRect t="3659" b="4878"/>
          <a:stretch>
            <a:fillRect/>
          </a:stretch>
        </p:blipFill>
        <p:spPr>
          <a:xfrm>
            <a:off x="0" y="838200"/>
            <a:ext cx="9144000" cy="5715000"/>
          </a:xfrm>
          <a:prstGeom prst="rect">
            <a:avLst/>
          </a:prstGeom>
          <a:ln>
            <a:solidFill>
              <a:srgbClr val="0070C0"/>
            </a:solidFill>
          </a:ln>
        </p:spPr>
      </p:pic>
      <p:sp>
        <p:nvSpPr>
          <p:cNvPr id="2" name="Title 1"/>
          <p:cNvSpPr>
            <a:spLocks noGrp="1"/>
          </p:cNvSpPr>
          <p:nvPr>
            <p:ph type="title"/>
          </p:nvPr>
        </p:nvSpPr>
        <p:spPr/>
        <p:txBody>
          <a:bodyPr>
            <a:normAutofit fontScale="90000"/>
          </a:bodyPr>
          <a:lstStyle/>
          <a:p>
            <a:r>
              <a:rPr lang="en-US" dirty="0" smtClean="0"/>
              <a:t>Serving Texas Ports – Land and Sea</a:t>
            </a:r>
            <a:endParaRPr lang="en-US" dirty="0"/>
          </a:p>
        </p:txBody>
      </p:sp>
      <p:sp>
        <p:nvSpPr>
          <p:cNvPr id="4" name="Slide Number Placeholder 3"/>
          <p:cNvSpPr>
            <a:spLocks noGrp="1"/>
          </p:cNvSpPr>
          <p:nvPr>
            <p:ph type="sldNum" sz="quarter" idx="12"/>
          </p:nvPr>
        </p:nvSpPr>
        <p:spPr/>
        <p:txBody>
          <a:bodyPr/>
          <a:lstStyle/>
          <a:p>
            <a:fld id="{8E1CFE9B-CB35-4C70-A69D-EDF619A88928}" type="slidenum">
              <a:rPr lang="en-US" smtClean="0"/>
              <a:pPr/>
              <a:t>5</a:t>
            </a:fld>
            <a:endParaRPr lang="en-US" dirty="0"/>
          </a:p>
        </p:txBody>
      </p:sp>
      <p:sp>
        <p:nvSpPr>
          <p:cNvPr id="8" name="TextBox 12"/>
          <p:cNvSpPr txBox="1">
            <a:spLocks noChangeArrowheads="1"/>
          </p:cNvSpPr>
          <p:nvPr/>
        </p:nvSpPr>
        <p:spPr bwMode="auto">
          <a:xfrm>
            <a:off x="7315200" y="3581400"/>
            <a:ext cx="1676400" cy="2123658"/>
          </a:xfrm>
          <a:prstGeom prst="rect">
            <a:avLst/>
          </a:prstGeom>
          <a:solidFill>
            <a:srgbClr val="FFFFFF"/>
          </a:solidFill>
          <a:ln w="9525">
            <a:solidFill>
              <a:srgbClr val="0070C0"/>
            </a:solidFill>
            <a:miter lim="800000"/>
            <a:headEnd/>
            <a:tailEnd/>
          </a:ln>
        </p:spPr>
        <p:txBody>
          <a:bodyPr wrap="square">
            <a:spAutoFit/>
          </a:bodyPr>
          <a:lstStyle/>
          <a:p>
            <a:pPr algn="ctr"/>
            <a:r>
              <a:rPr lang="en-US" b="1" dirty="0" smtClean="0">
                <a:solidFill>
                  <a:srgbClr val="003399"/>
                </a:solidFill>
                <a:latin typeface="Arial" charset="0"/>
                <a:cs typeface="Arial" charset="0"/>
              </a:rPr>
              <a:t>TEXAS SEAPORTS</a:t>
            </a:r>
            <a:endParaRPr lang="en-US" b="1" dirty="0">
              <a:solidFill>
                <a:srgbClr val="003399"/>
              </a:solidFill>
              <a:latin typeface="Arial" charset="0"/>
              <a:cs typeface="Arial" charset="0"/>
            </a:endParaRPr>
          </a:p>
          <a:p>
            <a:pPr algn="ctr"/>
            <a:r>
              <a:rPr lang="en-US" sz="1200" b="1" dirty="0" smtClean="0">
                <a:solidFill>
                  <a:srgbClr val="C00000"/>
                </a:solidFill>
                <a:latin typeface="Arial" charset="0"/>
                <a:cs typeface="Arial" charset="0"/>
              </a:rPr>
              <a:t>2012 </a:t>
            </a:r>
            <a:r>
              <a:rPr lang="en-US" sz="1200" b="1" dirty="0">
                <a:solidFill>
                  <a:srgbClr val="C00000"/>
                </a:solidFill>
                <a:latin typeface="Arial" charset="0"/>
                <a:cs typeface="Arial" charset="0"/>
              </a:rPr>
              <a:t>U.S. Rank in </a:t>
            </a:r>
          </a:p>
          <a:p>
            <a:pPr algn="ctr"/>
            <a:r>
              <a:rPr lang="en-US" sz="1200" b="1" dirty="0">
                <a:solidFill>
                  <a:srgbClr val="C00000"/>
                </a:solidFill>
                <a:latin typeface="Arial" charset="0"/>
                <a:cs typeface="Arial" charset="0"/>
              </a:rPr>
              <a:t>Total </a:t>
            </a:r>
            <a:r>
              <a:rPr lang="en-US" sz="1200" b="1" dirty="0" smtClean="0">
                <a:solidFill>
                  <a:srgbClr val="C00000"/>
                </a:solidFill>
                <a:latin typeface="Arial" charset="0"/>
                <a:cs typeface="Arial" charset="0"/>
              </a:rPr>
              <a:t>Tonnage</a:t>
            </a:r>
            <a:endParaRPr lang="en-US" sz="1200" b="1" dirty="0">
              <a:solidFill>
                <a:srgbClr val="C00000"/>
              </a:solidFill>
              <a:latin typeface="Arial" charset="0"/>
              <a:cs typeface="Arial" charset="0"/>
            </a:endParaRPr>
          </a:p>
          <a:p>
            <a:r>
              <a:rPr lang="en-US" sz="1200" b="1" dirty="0">
                <a:latin typeface="Arial" charset="0"/>
                <a:cs typeface="Arial" charset="0"/>
              </a:rPr>
              <a:t>  2. Houston</a:t>
            </a:r>
          </a:p>
          <a:p>
            <a:r>
              <a:rPr lang="en-US" sz="1200" b="1" dirty="0">
                <a:latin typeface="Arial" charset="0"/>
                <a:cs typeface="Arial" charset="0"/>
              </a:rPr>
              <a:t>  </a:t>
            </a:r>
            <a:r>
              <a:rPr lang="en-US" sz="1200" b="1" dirty="0" smtClean="0">
                <a:latin typeface="Arial" charset="0"/>
                <a:cs typeface="Arial" charset="0"/>
              </a:rPr>
              <a:t>5. </a:t>
            </a:r>
            <a:r>
              <a:rPr lang="en-US" sz="1200" b="1" dirty="0">
                <a:latin typeface="Arial" charset="0"/>
                <a:cs typeface="Arial" charset="0"/>
              </a:rPr>
              <a:t>Beaumont</a:t>
            </a:r>
          </a:p>
          <a:p>
            <a:r>
              <a:rPr lang="en-US" sz="1200" b="1" dirty="0">
                <a:latin typeface="Arial" charset="0"/>
                <a:cs typeface="Arial" charset="0"/>
              </a:rPr>
              <a:t>  </a:t>
            </a:r>
            <a:r>
              <a:rPr lang="en-US" sz="1200" b="1" dirty="0" smtClean="0">
                <a:latin typeface="Arial" charset="0"/>
                <a:cs typeface="Arial" charset="0"/>
              </a:rPr>
              <a:t>8. </a:t>
            </a:r>
            <a:r>
              <a:rPr lang="en-US" sz="1200" b="1" dirty="0">
                <a:latin typeface="Arial" charset="0"/>
                <a:cs typeface="Arial" charset="0"/>
              </a:rPr>
              <a:t>Corpus Christi</a:t>
            </a:r>
          </a:p>
          <a:p>
            <a:r>
              <a:rPr lang="en-US" sz="1200" b="1" dirty="0" smtClean="0">
                <a:latin typeface="Arial" charset="0"/>
                <a:cs typeface="Arial" charset="0"/>
              </a:rPr>
              <a:t>12. </a:t>
            </a:r>
            <a:r>
              <a:rPr lang="en-US" sz="1200" b="1" dirty="0">
                <a:latin typeface="Arial" charset="0"/>
                <a:cs typeface="Arial" charset="0"/>
              </a:rPr>
              <a:t>Texas City</a:t>
            </a:r>
          </a:p>
          <a:p>
            <a:r>
              <a:rPr lang="en-US" sz="1200" b="1" dirty="0" smtClean="0">
                <a:latin typeface="Arial" charset="0"/>
                <a:cs typeface="Arial" charset="0"/>
              </a:rPr>
              <a:t>23.  </a:t>
            </a:r>
            <a:r>
              <a:rPr lang="en-US" sz="1200" b="1" dirty="0">
                <a:latin typeface="Arial" charset="0"/>
                <a:cs typeface="Arial" charset="0"/>
              </a:rPr>
              <a:t>Port </a:t>
            </a:r>
            <a:r>
              <a:rPr lang="en-US" sz="1200" b="1" dirty="0" smtClean="0">
                <a:latin typeface="Arial" charset="0"/>
                <a:cs typeface="Arial" charset="0"/>
              </a:rPr>
              <a:t>Arthur</a:t>
            </a:r>
          </a:p>
          <a:p>
            <a:r>
              <a:rPr lang="en-US" sz="1200" b="1" dirty="0" smtClean="0">
                <a:latin typeface="Arial" charset="0"/>
                <a:cs typeface="Arial" charset="0"/>
              </a:rPr>
              <a:t>30.  Freeport</a:t>
            </a:r>
            <a:endParaRPr lang="en-US" sz="1200" b="1" dirty="0">
              <a:latin typeface="Arial" charset="0"/>
              <a:cs typeface="Arial" charset="0"/>
            </a:endParaRPr>
          </a:p>
        </p:txBody>
      </p:sp>
      <p:sp>
        <p:nvSpPr>
          <p:cNvPr id="10" name="TextBox 9"/>
          <p:cNvSpPr txBox="1"/>
          <p:nvPr/>
        </p:nvSpPr>
        <p:spPr>
          <a:xfrm>
            <a:off x="801256" y="6516256"/>
            <a:ext cx="2551544" cy="261610"/>
          </a:xfrm>
          <a:prstGeom prst="rect">
            <a:avLst/>
          </a:prstGeom>
          <a:noFill/>
        </p:spPr>
        <p:txBody>
          <a:bodyPr wrap="square" rtlCol="0">
            <a:spAutoFit/>
          </a:bodyPr>
          <a:lstStyle/>
          <a:p>
            <a:r>
              <a:rPr lang="en-US" sz="1100" b="1" dirty="0" smtClean="0">
                <a:solidFill>
                  <a:schemeClr val="accent3"/>
                </a:solidFill>
              </a:rPr>
              <a:t>Alliance for I-69 Texas</a:t>
            </a:r>
            <a:endParaRPr lang="en-US" sz="1100" b="1" dirty="0">
              <a:solidFill>
                <a:schemeClr val="accent3"/>
              </a:solidFill>
            </a:endParaRPr>
          </a:p>
        </p:txBody>
      </p:sp>
      <p:sp>
        <p:nvSpPr>
          <p:cNvPr id="9" name="TextBox 12"/>
          <p:cNvSpPr txBox="1">
            <a:spLocks noChangeArrowheads="1"/>
          </p:cNvSpPr>
          <p:nvPr/>
        </p:nvSpPr>
        <p:spPr bwMode="auto">
          <a:xfrm>
            <a:off x="152400" y="3657600"/>
            <a:ext cx="2057400" cy="1874359"/>
          </a:xfrm>
          <a:prstGeom prst="rect">
            <a:avLst/>
          </a:prstGeom>
          <a:solidFill>
            <a:srgbClr val="FFFFFF"/>
          </a:solidFill>
          <a:ln w="9525">
            <a:solidFill>
              <a:srgbClr val="0070C0"/>
            </a:solidFill>
            <a:miter lim="800000"/>
            <a:headEnd/>
            <a:tailEnd/>
          </a:ln>
        </p:spPr>
        <p:txBody>
          <a:bodyPr wrap="square">
            <a:spAutoFit/>
          </a:bodyPr>
          <a:lstStyle/>
          <a:p>
            <a:pPr algn="ctr"/>
            <a:r>
              <a:rPr lang="en-US" b="1" dirty="0" smtClean="0">
                <a:solidFill>
                  <a:srgbClr val="003399"/>
                </a:solidFill>
                <a:latin typeface="Arial" charset="0"/>
                <a:cs typeface="Arial" charset="0"/>
              </a:rPr>
              <a:t>TEXAS BORDER PORTS</a:t>
            </a:r>
            <a:endParaRPr lang="en-US" sz="1200" b="1" dirty="0">
              <a:latin typeface="Arial" charset="0"/>
              <a:cs typeface="Arial" charset="0"/>
            </a:endParaRPr>
          </a:p>
          <a:p>
            <a:pPr algn="ctr">
              <a:lnSpc>
                <a:spcPct val="95000"/>
              </a:lnSpc>
              <a:defRPr/>
            </a:pPr>
            <a:r>
              <a:rPr lang="en-US" altLang="en-US" sz="1200" b="1" dirty="0" smtClean="0">
                <a:latin typeface="Tahoma" pitchFamily="34" charset="0"/>
              </a:rPr>
              <a:t>50% of Total US Truck </a:t>
            </a:r>
          </a:p>
          <a:p>
            <a:pPr algn="ctr">
              <a:lnSpc>
                <a:spcPct val="95000"/>
              </a:lnSpc>
              <a:defRPr/>
            </a:pPr>
            <a:r>
              <a:rPr lang="en-US" altLang="en-US" sz="1200" b="1" dirty="0" smtClean="0">
                <a:latin typeface="Tahoma" pitchFamily="34" charset="0"/>
              </a:rPr>
              <a:t>Trade With Mexico Passes Through South Texas Ports of Entry Including Bridges in Webb, Starr, Hidalgo &amp; Cameron Counties</a:t>
            </a:r>
            <a:endParaRPr lang="en-US" altLang="en-US" sz="1200" b="1" dirty="0">
              <a:latin typeface="Tahom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98456"/>
            <a:ext cx="7696200" cy="762000"/>
          </a:xfrm>
        </p:spPr>
        <p:txBody>
          <a:bodyPr>
            <a:noAutofit/>
          </a:bodyPr>
          <a:lstStyle/>
          <a:p>
            <a:pPr>
              <a:lnSpc>
                <a:spcPts val="3200"/>
              </a:lnSpc>
            </a:pPr>
            <a:r>
              <a:rPr lang="en-US" sz="3000" dirty="0" smtClean="0"/>
              <a:t>I-69 Upgrades Mean Economic Development Momentum Now</a:t>
            </a:r>
            <a:endParaRPr lang="en-US" sz="3000" dirty="0"/>
          </a:p>
        </p:txBody>
      </p:sp>
      <p:sp>
        <p:nvSpPr>
          <p:cNvPr id="4" name="Slide Number Placeholder 3"/>
          <p:cNvSpPr>
            <a:spLocks noGrp="1"/>
          </p:cNvSpPr>
          <p:nvPr>
            <p:ph type="sldNum" sz="quarter" idx="12"/>
          </p:nvPr>
        </p:nvSpPr>
        <p:spPr/>
        <p:txBody>
          <a:bodyPr/>
          <a:lstStyle/>
          <a:p>
            <a:fld id="{8E1CFE9B-CB35-4C70-A69D-EDF619A88928}" type="slidenum">
              <a:rPr lang="en-US" smtClean="0"/>
              <a:pPr/>
              <a:t>6</a:t>
            </a:fld>
            <a:endParaRPr lang="en-US" dirty="0"/>
          </a:p>
        </p:txBody>
      </p:sp>
      <p:pic>
        <p:nvPicPr>
          <p:cNvPr id="5" name="Picture 4" descr="cat vic (1).JPG"/>
          <p:cNvPicPr>
            <a:picLocks noChangeAspect="1"/>
          </p:cNvPicPr>
          <p:nvPr/>
        </p:nvPicPr>
        <p:blipFill>
          <a:blip r:embed="rId3" cstate="print"/>
          <a:srcRect t="21868"/>
          <a:stretch>
            <a:fillRect/>
          </a:stretch>
        </p:blipFill>
        <p:spPr>
          <a:xfrm>
            <a:off x="304800" y="1293876"/>
            <a:ext cx="7315200" cy="3811524"/>
          </a:xfrm>
          <a:prstGeom prst="rect">
            <a:avLst/>
          </a:prstGeom>
          <a:ln>
            <a:solidFill>
              <a:srgbClr val="0070C0"/>
            </a:solidFill>
          </a:ln>
        </p:spPr>
      </p:pic>
      <p:pic>
        <p:nvPicPr>
          <p:cNvPr id="6" name="Picture 5" descr="cat vic (2).JPG"/>
          <p:cNvPicPr>
            <a:picLocks noChangeAspect="1"/>
          </p:cNvPicPr>
          <p:nvPr/>
        </p:nvPicPr>
        <p:blipFill>
          <a:blip r:embed="rId4" cstate="print"/>
          <a:stretch>
            <a:fillRect/>
          </a:stretch>
        </p:blipFill>
        <p:spPr>
          <a:xfrm>
            <a:off x="4343400" y="3886200"/>
            <a:ext cx="4640826" cy="2517648"/>
          </a:xfrm>
          <a:prstGeom prst="rect">
            <a:avLst/>
          </a:prstGeom>
          <a:ln>
            <a:solidFill>
              <a:srgbClr val="0070C0"/>
            </a:solidFill>
          </a:ln>
        </p:spPr>
      </p:pic>
      <p:sp>
        <p:nvSpPr>
          <p:cNvPr id="7" name="TextBox 6"/>
          <p:cNvSpPr txBox="1"/>
          <p:nvPr/>
        </p:nvSpPr>
        <p:spPr>
          <a:xfrm>
            <a:off x="533400" y="5297269"/>
            <a:ext cx="3124200" cy="646331"/>
          </a:xfrm>
          <a:prstGeom prst="rect">
            <a:avLst/>
          </a:prstGeom>
          <a:noFill/>
        </p:spPr>
        <p:txBody>
          <a:bodyPr wrap="square" rtlCol="0">
            <a:spAutoFit/>
          </a:bodyPr>
          <a:lstStyle/>
          <a:p>
            <a:r>
              <a:rPr lang="en-US" dirty="0" smtClean="0"/>
              <a:t>Caterpillar Plant Next to </a:t>
            </a:r>
          </a:p>
          <a:p>
            <a:r>
              <a:rPr lang="en-US" dirty="0" smtClean="0"/>
              <a:t>Future I-69 in Victoria</a:t>
            </a:r>
            <a:endParaRPr lang="en-US" dirty="0"/>
          </a:p>
        </p:txBody>
      </p:sp>
      <p:sp>
        <p:nvSpPr>
          <p:cNvPr id="8" name="TextBox 7"/>
          <p:cNvSpPr txBox="1"/>
          <p:nvPr/>
        </p:nvSpPr>
        <p:spPr>
          <a:xfrm>
            <a:off x="801256" y="6516256"/>
            <a:ext cx="2551544" cy="261610"/>
          </a:xfrm>
          <a:prstGeom prst="rect">
            <a:avLst/>
          </a:prstGeom>
          <a:noFill/>
        </p:spPr>
        <p:txBody>
          <a:bodyPr wrap="square" rtlCol="0">
            <a:spAutoFit/>
          </a:bodyPr>
          <a:lstStyle/>
          <a:p>
            <a:r>
              <a:rPr lang="en-US" sz="1100" b="1" dirty="0" smtClean="0">
                <a:solidFill>
                  <a:schemeClr val="accent3"/>
                </a:solidFill>
              </a:rPr>
              <a:t>Alliance for I-69 Texas</a:t>
            </a:r>
            <a:endParaRPr lang="en-US" sz="1100" b="1" dirty="0">
              <a:solidFill>
                <a:schemeClr val="accent3"/>
              </a:solidFill>
            </a:endParaRPr>
          </a:p>
        </p:txBody>
      </p:sp>
    </p:spTree>
    <p:extLst>
      <p:ext uri="{BB962C8B-B14F-4D97-AF65-F5344CB8AC3E}">
        <p14:creationId xmlns="" xmlns:p14="http://schemas.microsoft.com/office/powerpoint/2010/main" val="4081128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I-69 Projects Increase Safety</a:t>
            </a:r>
            <a:endParaRPr lang="en-US" dirty="0"/>
          </a:p>
        </p:txBody>
      </p:sp>
      <p:sp>
        <p:nvSpPr>
          <p:cNvPr id="4" name="Slide Number Placeholder 3"/>
          <p:cNvSpPr>
            <a:spLocks noGrp="1"/>
          </p:cNvSpPr>
          <p:nvPr>
            <p:ph type="sldNum" sz="quarter" idx="12"/>
          </p:nvPr>
        </p:nvSpPr>
        <p:spPr/>
        <p:txBody>
          <a:bodyPr/>
          <a:lstStyle/>
          <a:p>
            <a:fld id="{8E1CFE9B-CB35-4C70-A69D-EDF619A88928}" type="slidenum">
              <a:rPr lang="en-US" smtClean="0"/>
              <a:pPr/>
              <a:t>7</a:t>
            </a:fld>
            <a:endParaRPr lang="en-US" dirty="0"/>
          </a:p>
        </p:txBody>
      </p:sp>
      <p:pic>
        <p:nvPicPr>
          <p:cNvPr id="6" name="Picture 5" descr="Rita Evacuation Houston US 59.jpg"/>
          <p:cNvPicPr>
            <a:picLocks noChangeAspect="1"/>
          </p:cNvPicPr>
          <p:nvPr/>
        </p:nvPicPr>
        <p:blipFill>
          <a:blip r:embed="rId3" cstate="print"/>
          <a:srcRect t="34912"/>
          <a:stretch>
            <a:fillRect/>
          </a:stretch>
        </p:blipFill>
        <p:spPr>
          <a:xfrm>
            <a:off x="152400" y="1063720"/>
            <a:ext cx="8839200" cy="3813080"/>
          </a:xfrm>
          <a:prstGeom prst="rect">
            <a:avLst/>
          </a:prstGeom>
          <a:ln>
            <a:solidFill>
              <a:srgbClr val="0070C0"/>
            </a:solidFill>
          </a:ln>
          <a:effectLst>
            <a:outerShdw blurRad="50800" dist="38100" dir="5400000" algn="t" rotWithShape="0">
              <a:prstClr val="black">
                <a:alpha val="40000"/>
              </a:prstClr>
            </a:outerShdw>
          </a:effectLst>
        </p:spPr>
      </p:pic>
      <p:pic>
        <p:nvPicPr>
          <p:cNvPr id="7" name="Picture 6" descr="Hurricane Evac Route Sign (2).JPG"/>
          <p:cNvPicPr>
            <a:picLocks noChangeAspect="1"/>
          </p:cNvPicPr>
          <p:nvPr/>
        </p:nvPicPr>
        <p:blipFill>
          <a:blip r:embed="rId4" cstate="print"/>
          <a:stretch>
            <a:fillRect/>
          </a:stretch>
        </p:blipFill>
        <p:spPr>
          <a:xfrm>
            <a:off x="914400" y="4343400"/>
            <a:ext cx="1923770" cy="2325624"/>
          </a:xfrm>
          <a:prstGeom prst="rect">
            <a:avLst/>
          </a:prstGeom>
          <a:ln>
            <a:solidFill>
              <a:srgbClr val="0070C0"/>
            </a:solidFill>
          </a:ln>
          <a:effectLst>
            <a:outerShdw blurRad="50800" dist="38100" dir="2700000" algn="tl" rotWithShape="0">
              <a:prstClr val="black">
                <a:alpha val="40000"/>
              </a:prstClr>
            </a:outerShdw>
          </a:effectLst>
        </p:spPr>
      </p:pic>
      <p:sp>
        <p:nvSpPr>
          <p:cNvPr id="8" name="TextBox 7"/>
          <p:cNvSpPr txBox="1"/>
          <p:nvPr/>
        </p:nvSpPr>
        <p:spPr>
          <a:xfrm>
            <a:off x="838200" y="1143001"/>
            <a:ext cx="4648200" cy="307777"/>
          </a:xfrm>
          <a:prstGeom prst="rect">
            <a:avLst/>
          </a:prstGeom>
          <a:noFill/>
        </p:spPr>
        <p:txBody>
          <a:bodyPr wrap="square" rtlCol="0">
            <a:spAutoFit/>
          </a:bodyPr>
          <a:lstStyle/>
          <a:p>
            <a:r>
              <a:rPr lang="en-US" sz="1400" b="1" dirty="0" smtClean="0"/>
              <a:t>Hurricane Rita Evacuation on US </a:t>
            </a:r>
            <a:r>
              <a:rPr lang="en-US" sz="1400" b="1" dirty="0" smtClean="0"/>
              <a:t>59 (now I-69)</a:t>
            </a:r>
            <a:endParaRPr lang="en-US" sz="1400" b="1" dirty="0"/>
          </a:p>
        </p:txBody>
      </p:sp>
      <p:pic>
        <p:nvPicPr>
          <p:cNvPr id="9" name="Picture 8" descr="sarita overpass.JPG"/>
          <p:cNvPicPr>
            <a:picLocks noChangeAspect="1"/>
          </p:cNvPicPr>
          <p:nvPr/>
        </p:nvPicPr>
        <p:blipFill>
          <a:blip r:embed="rId5" cstate="print"/>
          <a:srcRect t="14108"/>
          <a:stretch>
            <a:fillRect/>
          </a:stretch>
        </p:blipFill>
        <p:spPr>
          <a:xfrm>
            <a:off x="2971800" y="4114800"/>
            <a:ext cx="5632932" cy="2548128"/>
          </a:xfrm>
          <a:prstGeom prst="rect">
            <a:avLst/>
          </a:prstGeom>
          <a:ln>
            <a:solidFill>
              <a:srgbClr val="0070C0"/>
            </a:solidFill>
          </a:ln>
          <a:effectLst>
            <a:outerShdw blurRad="50800" dist="38100" dir="2700000" algn="tl" rotWithShape="0">
              <a:prstClr val="black">
                <a:alpha val="40000"/>
              </a:prstClr>
            </a:outerShdw>
          </a:effectLst>
        </p:spPr>
      </p:pic>
      <p:sp>
        <p:nvSpPr>
          <p:cNvPr id="10" name="TextBox 9"/>
          <p:cNvSpPr txBox="1"/>
          <p:nvPr/>
        </p:nvSpPr>
        <p:spPr>
          <a:xfrm>
            <a:off x="3200400" y="6172200"/>
            <a:ext cx="3733800" cy="307777"/>
          </a:xfrm>
          <a:prstGeom prst="rect">
            <a:avLst/>
          </a:prstGeom>
          <a:noFill/>
        </p:spPr>
        <p:txBody>
          <a:bodyPr wrap="square" rtlCol="0">
            <a:spAutoFit/>
          </a:bodyPr>
          <a:lstStyle/>
          <a:p>
            <a:r>
              <a:rPr lang="en-US" sz="1400" b="1" dirty="0" smtClean="0"/>
              <a:t>US 77 Overpass Construction at </a:t>
            </a:r>
            <a:r>
              <a:rPr lang="en-US" sz="1400" b="1" dirty="0" err="1" smtClean="0"/>
              <a:t>Sarita</a:t>
            </a:r>
            <a:r>
              <a:rPr lang="en-US" sz="1400" b="1" dirty="0" smtClean="0"/>
              <a:t> (2013)</a:t>
            </a:r>
            <a:endParaRPr lang="en-US" sz="1400" b="1" dirty="0"/>
          </a:p>
        </p:txBody>
      </p:sp>
    </p:spTree>
    <p:extLst>
      <p:ext uri="{BB962C8B-B14F-4D97-AF65-F5344CB8AC3E}">
        <p14:creationId xmlns="" xmlns:p14="http://schemas.microsoft.com/office/powerpoint/2010/main" val="133193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I-69 Alliance Advocates</a:t>
            </a:r>
            <a:endParaRPr lang="en-US" dirty="0"/>
          </a:p>
        </p:txBody>
      </p:sp>
      <p:sp>
        <p:nvSpPr>
          <p:cNvPr id="3" name="Content Placeholder 2"/>
          <p:cNvSpPr>
            <a:spLocks noGrp="1"/>
          </p:cNvSpPr>
          <p:nvPr>
            <p:ph idx="1"/>
          </p:nvPr>
        </p:nvSpPr>
        <p:spPr>
          <a:xfrm>
            <a:off x="914400" y="1143000"/>
            <a:ext cx="7696200" cy="5105400"/>
          </a:xfrm>
        </p:spPr>
        <p:txBody>
          <a:bodyPr/>
          <a:lstStyle/>
          <a:p>
            <a:r>
              <a:rPr lang="en-US" dirty="0" smtClean="0"/>
              <a:t>A primary role of the I-69 Alliance is to advocate for funding and legislative solutions to advance I-69</a:t>
            </a:r>
          </a:p>
          <a:p>
            <a:r>
              <a:rPr lang="en-US" dirty="0" smtClean="0"/>
              <a:t>Federal level</a:t>
            </a:r>
          </a:p>
          <a:p>
            <a:pPr lvl="1"/>
            <a:r>
              <a:rPr lang="en-US" sz="1800" dirty="0" smtClean="0"/>
              <a:t>I-69 consistently included in priority federal programs &amp; distinctions</a:t>
            </a:r>
          </a:p>
          <a:p>
            <a:pPr lvl="1"/>
            <a:r>
              <a:rPr lang="en-US" sz="1800" dirty="0" smtClean="0"/>
              <a:t>Funding for initial feasibility studies and project development</a:t>
            </a:r>
          </a:p>
          <a:p>
            <a:pPr lvl="1"/>
            <a:r>
              <a:rPr lang="en-US" sz="1800" dirty="0"/>
              <a:t>Legislation providing flexibility for Interstate designation </a:t>
            </a:r>
          </a:p>
          <a:p>
            <a:pPr lvl="1"/>
            <a:r>
              <a:rPr lang="en-US" sz="1800" dirty="0" smtClean="0"/>
              <a:t>Formation of the I-69 Congressional Caucus</a:t>
            </a:r>
          </a:p>
          <a:p>
            <a:r>
              <a:rPr lang="en-US" dirty="0" smtClean="0"/>
              <a:t>State &amp; Local levels</a:t>
            </a:r>
          </a:p>
          <a:p>
            <a:pPr lvl="1"/>
            <a:r>
              <a:rPr lang="en-US" sz="1800" dirty="0" smtClean="0"/>
              <a:t>Prop 1 placement on the ballot and approved by the voters</a:t>
            </a:r>
          </a:p>
          <a:p>
            <a:pPr lvl="1"/>
            <a:r>
              <a:rPr lang="en-US" sz="1800" dirty="0" smtClean="0"/>
              <a:t>State legislation authorizing Transportation Reinvestment Zones, Comprehensive Development Agreements, Regional Mobility Authorities and local option vehicle registration fees</a:t>
            </a:r>
          </a:p>
          <a:p>
            <a:pPr lvl="1"/>
            <a:r>
              <a:rPr lang="en-US" sz="1800" dirty="0" smtClean="0"/>
              <a:t>Pushed for additional route studies and moving forward on environmental clearance to get projects ready for funding</a:t>
            </a:r>
          </a:p>
        </p:txBody>
      </p:sp>
      <p:sp>
        <p:nvSpPr>
          <p:cNvPr id="4" name="Slide Number Placeholder 3"/>
          <p:cNvSpPr>
            <a:spLocks noGrp="1"/>
          </p:cNvSpPr>
          <p:nvPr>
            <p:ph type="sldNum" sz="quarter" idx="12"/>
          </p:nvPr>
        </p:nvSpPr>
        <p:spPr/>
        <p:txBody>
          <a:bodyPr/>
          <a:lstStyle/>
          <a:p>
            <a:fld id="{8E1CFE9B-CB35-4C70-A69D-EDF619A88928}" type="slidenum">
              <a:rPr lang="en-US" smtClean="0"/>
              <a:pPr/>
              <a:t>8</a:t>
            </a:fld>
            <a:endParaRPr lang="en-US" dirty="0"/>
          </a:p>
        </p:txBody>
      </p:sp>
    </p:spTree>
    <p:extLst>
      <p:ext uri="{BB962C8B-B14F-4D97-AF65-F5344CB8AC3E}">
        <p14:creationId xmlns="" xmlns:p14="http://schemas.microsoft.com/office/powerpoint/2010/main" val="2297243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Voters Support Additional Funding</a:t>
            </a:r>
            <a:endParaRPr lang="en-US" sz="3000" dirty="0"/>
          </a:p>
        </p:txBody>
      </p:sp>
      <p:sp>
        <p:nvSpPr>
          <p:cNvPr id="3" name="Content Placeholder 2"/>
          <p:cNvSpPr>
            <a:spLocks noGrp="1"/>
          </p:cNvSpPr>
          <p:nvPr>
            <p:ph idx="1"/>
          </p:nvPr>
        </p:nvSpPr>
        <p:spPr>
          <a:xfrm>
            <a:off x="457200" y="1066800"/>
            <a:ext cx="4572000" cy="5334000"/>
          </a:xfrm>
        </p:spPr>
        <p:txBody>
          <a:bodyPr>
            <a:normAutofit fontScale="92500"/>
          </a:bodyPr>
          <a:lstStyle/>
          <a:p>
            <a:pPr>
              <a:lnSpc>
                <a:spcPct val="110000"/>
              </a:lnSpc>
              <a:spcBef>
                <a:spcPts val="0"/>
              </a:spcBef>
              <a:spcAft>
                <a:spcPts val="1200"/>
              </a:spcAft>
            </a:pPr>
            <a:r>
              <a:rPr lang="en-US" sz="2000" dirty="0" smtClean="0"/>
              <a:t>Texas is facing a major shortfall in highway funding – about $5 billion a year.</a:t>
            </a:r>
          </a:p>
          <a:p>
            <a:pPr>
              <a:lnSpc>
                <a:spcPct val="110000"/>
              </a:lnSpc>
              <a:spcBef>
                <a:spcPts val="0"/>
              </a:spcBef>
              <a:spcAft>
                <a:spcPts val="1200"/>
              </a:spcAft>
            </a:pPr>
            <a:r>
              <a:rPr lang="en-US" sz="2000" dirty="0" smtClean="0"/>
              <a:t>I-69 Alliance and other advocates helped win voter approval of the Prop 1 Highway Funding Amendment which captures oil and natural gas production tax revenues.</a:t>
            </a:r>
          </a:p>
          <a:p>
            <a:pPr>
              <a:lnSpc>
                <a:spcPct val="110000"/>
              </a:lnSpc>
              <a:spcBef>
                <a:spcPts val="0"/>
              </a:spcBef>
              <a:spcAft>
                <a:spcPts val="1200"/>
              </a:spcAft>
            </a:pPr>
            <a:r>
              <a:rPr lang="en-US" sz="2000" dirty="0" smtClean="0"/>
              <a:t>It will make about $1.7 billion available in 2015.  Future revenue will depend on energy prices.  </a:t>
            </a:r>
          </a:p>
          <a:p>
            <a:pPr>
              <a:lnSpc>
                <a:spcPct val="110000"/>
              </a:lnSpc>
              <a:spcBef>
                <a:spcPts val="0"/>
              </a:spcBef>
              <a:spcAft>
                <a:spcPts val="1200"/>
              </a:spcAft>
            </a:pPr>
            <a:r>
              <a:rPr lang="en-US" sz="2000" dirty="0" smtClean="0"/>
              <a:t>The Alliance is actively working to ensure I-69 projects are well-positioned to receive a portion of Prop 1 funding.</a:t>
            </a:r>
          </a:p>
        </p:txBody>
      </p:sp>
      <p:sp>
        <p:nvSpPr>
          <p:cNvPr id="4" name="Slide Number Placeholder 3"/>
          <p:cNvSpPr>
            <a:spLocks noGrp="1"/>
          </p:cNvSpPr>
          <p:nvPr>
            <p:ph type="sldNum" sz="quarter" idx="12"/>
          </p:nvPr>
        </p:nvSpPr>
        <p:spPr/>
        <p:txBody>
          <a:bodyPr/>
          <a:lstStyle/>
          <a:p>
            <a:fld id="{8E1CFE9B-CB35-4C70-A69D-EDF619A88928}" type="slidenum">
              <a:rPr lang="en-US" smtClean="0"/>
              <a:pPr/>
              <a:t>9</a:t>
            </a:fld>
            <a:endParaRPr lang="en-US" dirty="0"/>
          </a:p>
        </p:txBody>
      </p:sp>
      <p:sp>
        <p:nvSpPr>
          <p:cNvPr id="5" name="TextBox 4"/>
          <p:cNvSpPr txBox="1"/>
          <p:nvPr/>
        </p:nvSpPr>
        <p:spPr>
          <a:xfrm>
            <a:off x="801256" y="6516256"/>
            <a:ext cx="2551544" cy="261610"/>
          </a:xfrm>
          <a:prstGeom prst="rect">
            <a:avLst/>
          </a:prstGeom>
          <a:noFill/>
        </p:spPr>
        <p:txBody>
          <a:bodyPr wrap="square" rtlCol="0">
            <a:spAutoFit/>
          </a:bodyPr>
          <a:lstStyle/>
          <a:p>
            <a:r>
              <a:rPr lang="en-US" sz="1100" b="1" dirty="0" smtClean="0">
                <a:solidFill>
                  <a:schemeClr val="accent3"/>
                </a:solidFill>
              </a:rPr>
              <a:t>Alliance for I-69 Texas</a:t>
            </a:r>
            <a:endParaRPr lang="en-US" sz="1100" b="1" dirty="0">
              <a:solidFill>
                <a:schemeClr val="accent3"/>
              </a:solidFill>
            </a:endParaRPr>
          </a:p>
        </p:txBody>
      </p:sp>
      <p:pic>
        <p:nvPicPr>
          <p:cNvPr id="7" name="Picture 6" descr="69signRosenberg.JPG"/>
          <p:cNvPicPr>
            <a:picLocks noChangeAspect="1"/>
          </p:cNvPicPr>
          <p:nvPr/>
        </p:nvPicPr>
        <p:blipFill>
          <a:blip r:embed="rId3" cstate="print"/>
          <a:srcRect l="3412" t="2778" r="11862" b="2778"/>
          <a:stretch>
            <a:fillRect/>
          </a:stretch>
        </p:blipFill>
        <p:spPr>
          <a:xfrm>
            <a:off x="5181600" y="1066800"/>
            <a:ext cx="3810000" cy="5216868"/>
          </a:xfrm>
          <a:prstGeom prst="rect">
            <a:avLst/>
          </a:prstGeom>
          <a:ln>
            <a:solidFill>
              <a:srgbClr val="0070C0"/>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3967</TotalTime>
  <Words>1959</Words>
  <Application>Microsoft Office PowerPoint</Application>
  <PresentationFormat>On-screen Show (4:3)</PresentationFormat>
  <Paragraphs>174</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Interstate 69 Update Briefing</vt:lpstr>
      <vt:lpstr>Slide 2</vt:lpstr>
      <vt:lpstr>20+Years of  I-69 Advocacy</vt:lpstr>
      <vt:lpstr>The I-69 System in Texas</vt:lpstr>
      <vt:lpstr>Serving Texas Ports – Land and Sea</vt:lpstr>
      <vt:lpstr>I-69 Upgrades Mean Economic Development Momentum Now</vt:lpstr>
      <vt:lpstr>I-69 Projects Increase Safety</vt:lpstr>
      <vt:lpstr>I-69 Alliance Advocates</vt:lpstr>
      <vt:lpstr>Voters Support Additional Funding</vt:lpstr>
      <vt:lpstr>2011:  First I-69 Section Signed</vt:lpstr>
      <vt:lpstr>Partnership to Build I-69 </vt:lpstr>
      <vt:lpstr>Keys to Advancing I-69 </vt:lpstr>
      <vt:lpstr>Supporting Progress on I-69 in Texas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dc:creator>
  <cp:lastModifiedBy>Don</cp:lastModifiedBy>
  <cp:revision>394</cp:revision>
  <dcterms:created xsi:type="dcterms:W3CDTF">2011-08-03T19:49:30Z</dcterms:created>
  <dcterms:modified xsi:type="dcterms:W3CDTF">2015-01-12T23:29:22Z</dcterms:modified>
</cp:coreProperties>
</file>